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4" r:id="rId1"/>
    <p:sldMasterId id="2147483858" r:id="rId2"/>
  </p:sldMasterIdLst>
  <p:notesMasterIdLst>
    <p:notesMasterId r:id="rId20"/>
  </p:notesMasterIdLst>
  <p:handoutMasterIdLst>
    <p:handoutMasterId r:id="rId21"/>
  </p:handoutMasterIdLst>
  <p:sldIdLst>
    <p:sldId id="520" r:id="rId3"/>
    <p:sldId id="665" r:id="rId4"/>
    <p:sldId id="666" r:id="rId5"/>
    <p:sldId id="684" r:id="rId6"/>
    <p:sldId id="679" r:id="rId7"/>
    <p:sldId id="678" r:id="rId8"/>
    <p:sldId id="680" r:id="rId9"/>
    <p:sldId id="681" r:id="rId10"/>
    <p:sldId id="683" r:id="rId11"/>
    <p:sldId id="667" r:id="rId12"/>
    <p:sldId id="537" r:id="rId13"/>
    <p:sldId id="545" r:id="rId14"/>
    <p:sldId id="538" r:id="rId15"/>
    <p:sldId id="526" r:id="rId16"/>
    <p:sldId id="653" r:id="rId17"/>
    <p:sldId id="655" r:id="rId18"/>
    <p:sldId id="630" r:id="rId19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clrMru>
    <a:srgbClr val="AB8FCB"/>
    <a:srgbClr val="FECEA7"/>
    <a:srgbClr val="FEBAC2"/>
    <a:srgbClr val="DBB9FF"/>
    <a:srgbClr val="C187FF"/>
    <a:srgbClr val="93B0FD"/>
    <a:srgbClr val="5B8DFC"/>
    <a:srgbClr val="7CF1F9"/>
    <a:srgbClr val="8CFF8A"/>
    <a:srgbClr val="FFF7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73" autoAdjust="0"/>
    <p:restoredTop sz="50000" autoAdjust="0"/>
  </p:normalViewPr>
  <p:slideViewPr>
    <p:cSldViewPr>
      <p:cViewPr>
        <p:scale>
          <a:sx n="100" d="100"/>
          <a:sy n="100" d="100"/>
        </p:scale>
        <p:origin x="1208" y="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816" y="2754"/>
      </p:cViewPr>
      <p:guideLst>
        <p:guide orient="horz" pos="3223"/>
        <p:guide pos="22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7.xml"/><Relationship Id="rId4" Type="http://schemas.openxmlformats.org/officeDocument/2006/relationships/slide" Target="slides/slide8.xml"/><Relationship Id="rId1" Type="http://schemas.openxmlformats.org/officeDocument/2006/relationships/slide" Target="slides/slide5.xml"/><Relationship Id="rId2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t" anchorCtr="0" compatLnSpc="1">
            <a:prstTxWarp prst="textNoShape">
              <a:avLst/>
            </a:prstTxWarp>
          </a:bodyPr>
          <a:lstStyle>
            <a:lvl1pPr defTabSz="954088">
              <a:defRPr sz="13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t" anchorCtr="0" compatLnSpc="1">
            <a:prstTxWarp prst="textNoShape">
              <a:avLst/>
            </a:prstTxWarp>
          </a:bodyPr>
          <a:lstStyle>
            <a:lvl1pPr algn="r" defTabSz="954088">
              <a:defRPr sz="1300">
                <a:cs typeface="+mn-cs"/>
              </a:defRPr>
            </a:lvl1pPr>
          </a:lstStyle>
          <a:p>
            <a:pPr>
              <a:defRPr/>
            </a:pPr>
            <a:fld id="{8DC773BF-63AD-4745-B850-706CFF087DE4}" type="datetimeFigureOut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b" anchorCtr="0" compatLnSpc="1">
            <a:prstTxWarp prst="textNoShape">
              <a:avLst/>
            </a:prstTxWarp>
          </a:bodyPr>
          <a:lstStyle>
            <a:lvl1pPr defTabSz="954088">
              <a:defRPr sz="13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>
                <a:cs typeface="+mn-cs"/>
              </a:defRPr>
            </a:lvl1pPr>
          </a:lstStyle>
          <a:p>
            <a:pPr>
              <a:defRPr/>
            </a:pPr>
            <a:fld id="{E75E72A7-0B2E-C34F-A1E1-5F306682F14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7124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t" anchorCtr="0" compatLnSpc="1">
            <a:prstTxWarp prst="textNoShape">
              <a:avLst/>
            </a:prstTxWarp>
          </a:bodyPr>
          <a:lstStyle>
            <a:lvl1pPr defTabSz="954088">
              <a:defRPr sz="13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2763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t" anchorCtr="0" compatLnSpc="1">
            <a:prstTxWarp prst="textNoShape">
              <a:avLst/>
            </a:prstTxWarp>
          </a:bodyPr>
          <a:lstStyle>
            <a:lvl1pPr algn="r" defTabSz="954088">
              <a:defRPr sz="1300">
                <a:cs typeface="+mn-cs"/>
              </a:defRPr>
            </a:lvl1pPr>
          </a:lstStyle>
          <a:p>
            <a:pPr>
              <a:defRPr/>
            </a:pPr>
            <a:fld id="{1091F513-224D-974C-B397-4F0B1C019A07}" type="datetimeFigureOut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69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720263"/>
            <a:ext cx="3076575" cy="51276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b" anchorCtr="0" compatLnSpc="1">
            <a:prstTxWarp prst="textNoShape">
              <a:avLst/>
            </a:prstTxWarp>
          </a:bodyPr>
          <a:lstStyle>
            <a:lvl1pPr defTabSz="954088">
              <a:defRPr sz="1300"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0263"/>
            <a:ext cx="3076575" cy="51276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463" tIns="47732" rIns="95463" bIns="47732" numCol="1" anchor="b" anchorCtr="0" compatLnSpc="1">
            <a:prstTxWarp prst="textNoShape">
              <a:avLst/>
            </a:prstTxWarp>
          </a:bodyPr>
          <a:lstStyle>
            <a:lvl1pPr algn="r" defTabSz="954088">
              <a:defRPr sz="1300">
                <a:cs typeface="+mn-cs"/>
              </a:defRPr>
            </a:lvl1pPr>
          </a:lstStyle>
          <a:p>
            <a:pPr>
              <a:defRPr/>
            </a:pPr>
            <a:fld id="{4238C1AE-575A-614A-AD23-13E2BE3EC59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188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72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0600" y="766763"/>
            <a:ext cx="5118100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44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buFontTx/>
              <a:buChar char="-"/>
            </a:pPr>
            <a:endParaRPr lang="fr-FR" dirty="0" smtClean="0">
              <a:ea typeface="ＭＳ Ｐゴシック" pitchFamily="-110" charset="-128"/>
              <a:cs typeface="ＭＳ Ｐゴシック" pitchFamily="-110" charset="-128"/>
            </a:endParaRPr>
          </a:p>
          <a:p>
            <a:pPr>
              <a:buFontTx/>
              <a:buNone/>
            </a:pPr>
            <a:endParaRPr lang="fr-FR" dirty="0" smtClean="0"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>
              <a:spcBef>
                <a:spcPct val="0"/>
              </a:spcBef>
            </a:pPr>
            <a:endParaRPr lang="fr-FR" dirty="0">
              <a:ea typeface="ＭＳ Ｐゴシック" pitchFamily="-110" charset="-128"/>
              <a:cs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51674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buFontTx/>
              <a:buChar char="-"/>
            </a:pPr>
            <a:endParaRPr lang="fr-FR" dirty="0" smtClean="0">
              <a:ea typeface="ＭＳ Ｐゴシック" pitchFamily="-110" charset="-128"/>
              <a:cs typeface="ＭＳ Ｐゴシック" pitchFamily="-110" charset="-128"/>
            </a:endParaRPr>
          </a:p>
          <a:p>
            <a:pPr>
              <a:buFontTx/>
              <a:buNone/>
            </a:pPr>
            <a:endParaRPr lang="fr-FR" dirty="0" smtClean="0"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>
              <a:spcBef>
                <a:spcPct val="0"/>
              </a:spcBef>
            </a:pPr>
            <a:endParaRPr lang="fr-FR" dirty="0">
              <a:ea typeface="ＭＳ Ｐゴシック" pitchFamily="-110" charset="-128"/>
              <a:cs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1707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buFontTx/>
              <a:buChar char="-"/>
            </a:pPr>
            <a:endParaRPr lang="fr-FR" dirty="0" smtClean="0">
              <a:ea typeface="ＭＳ Ｐゴシック" pitchFamily="-110" charset="-128"/>
              <a:cs typeface="ＭＳ Ｐゴシック" pitchFamily="-110" charset="-128"/>
            </a:endParaRPr>
          </a:p>
          <a:p>
            <a:pPr>
              <a:buFontTx/>
              <a:buNone/>
            </a:pPr>
            <a:endParaRPr lang="fr-FR" dirty="0" smtClean="0"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>
              <a:spcBef>
                <a:spcPct val="0"/>
              </a:spcBef>
            </a:pPr>
            <a:endParaRPr lang="fr-FR" dirty="0">
              <a:ea typeface="ＭＳ Ｐゴシック" pitchFamily="-110" charset="-128"/>
              <a:cs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6690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buFontTx/>
              <a:buChar char="-"/>
            </a:pPr>
            <a:endParaRPr lang="fr-FR" dirty="0" smtClean="0">
              <a:ea typeface="ＭＳ Ｐゴシック" pitchFamily="-110" charset="-128"/>
              <a:cs typeface="ＭＳ Ｐゴシック" pitchFamily="-110" charset="-128"/>
            </a:endParaRPr>
          </a:p>
          <a:p>
            <a:pPr>
              <a:buFontTx/>
              <a:buNone/>
            </a:pPr>
            <a:endParaRPr lang="fr-FR" dirty="0" smtClean="0"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>
              <a:spcBef>
                <a:spcPct val="0"/>
              </a:spcBef>
            </a:pPr>
            <a:endParaRPr lang="fr-FR" dirty="0">
              <a:ea typeface="ＭＳ Ｐゴシック" pitchFamily="-110" charset="-128"/>
              <a:cs typeface="ＭＳ Ｐゴシック" pitchFamily="-11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8032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8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096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47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162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6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r-FR">
              <a:latin typeface="Calibri" charset="0"/>
            </a:endParaRPr>
          </a:p>
          <a:p>
            <a:endParaRPr lang="fr-FR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140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r>
              <a:rPr lang="fr-FR" dirty="0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atin typeface="Calibri" charset="0"/>
                <a:ea typeface="Calibri" charset="0"/>
                <a:cs typeface="Calibri" charset="0"/>
              </a:defRPr>
            </a:lvl1pPr>
            <a:lvl2pPr>
              <a:defRPr sz="2800">
                <a:latin typeface="Calibri" charset="0"/>
                <a:ea typeface="Calibri" charset="0"/>
                <a:cs typeface="Calibri" charset="0"/>
              </a:defRPr>
            </a:lvl2pPr>
            <a:lvl3pPr>
              <a:defRPr sz="2800">
                <a:latin typeface="Calibri" charset="0"/>
                <a:ea typeface="Calibri" charset="0"/>
                <a:cs typeface="Calibri" charset="0"/>
              </a:defRPr>
            </a:lvl3pPr>
            <a:lvl4pPr>
              <a:defRPr sz="2800">
                <a:latin typeface="Calibri" charset="0"/>
                <a:ea typeface="Calibri" charset="0"/>
                <a:cs typeface="Calibri" charset="0"/>
              </a:defRPr>
            </a:lvl4pPr>
            <a:lvl5pPr>
              <a:defRPr sz="2800">
                <a:latin typeface="Calibri" charset="0"/>
                <a:ea typeface="Calibri" charset="0"/>
                <a:cs typeface="Calibri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A9A01-3BCC-814E-BE56-C353D3629F8A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B6DD3-CFFB-A644-A0D7-7A5B87DEFE2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3609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E4319-3ABB-0E42-8604-74E9BF9D15E5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46277-A1C1-BB45-8A2E-0814EB746EF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9179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3124B-F490-7342-BFD4-538C26083F00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3547B-EF3D-0540-8AC2-B2D75CEF0AF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2122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1B68B-01F3-E543-A6C4-A7B1B4473441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D6F3AA-1D75-0443-9590-38F68C167BB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0240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DFF31-3F86-1C44-A27E-8883C68C8782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26235-EBC8-F748-A443-496CBCF68D0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0849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48A96-CA7E-6144-847F-552FCAC80CF4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9B93C-EAB1-D84B-A996-02D4320CA07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6991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E51BF-7FA0-784C-BCD8-8BD4418AA913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F1BD6-F6DA-FE46-A71F-67D7D4D3626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7075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3A943-FD9C-D248-A1D8-93ACECD63100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EAB8D-9060-B541-A53C-92432A4DCBA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9346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473B4-0655-5C44-AE0A-68C8662726A5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4B18F-A019-434B-8531-2DFCA584B75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51980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FF83D-4697-8148-89FD-8B4ACB0318FA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64E70-1EE7-1341-AE5A-8FD7FAC6DCD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8629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AD182-12EE-CE47-AA91-720120937B58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9DEA4-9CAE-0F4F-A88E-5D2038ABA34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5729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2880D-9B07-0042-A74C-BB4E106F733B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91CA0-0B3D-6D45-8034-8A03549A8CF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87731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4CAF8-D56B-CE4D-8AF4-66444831C4CF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50936-A367-C146-BA92-B725BC525C3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7866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324CC-F926-A744-A674-79C497D6ABCB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B9043-73A2-9E4E-8E6C-3BA431FF406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7603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B4804-C9FD-074E-B6BD-3C2186AE0078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3CE82-2292-2848-AF07-0726CEC2548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1563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659037-B328-E64C-9484-2CD3C46CAEC3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0BEC2-976B-D74C-A7EF-A93C02330BD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9686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C405C4-8CDB-5C4B-B97F-DF79FEBCB211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C1ABE-FBD1-B84A-BF38-47B5D4CE1F5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0823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8AB2B-AAC9-5441-9751-6F71B37AA00F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8CF21-4DB4-3343-BA1C-9630A2C085E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602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C8F96-AE5E-CA41-AB7C-1B05438A904A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35B05-EBB5-CD46-A15A-AF87B8ADB2F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8806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D12345-8D6E-DD43-BFC8-64343CB35CBB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B6E91-3AF2-C94A-841A-C0A9A2D33E1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257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3AFF3-D0EF-5C44-8B24-A18586611B16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23702-1250-FF46-A90E-BB938937C54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7220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fr-FR" sz="2400">
              <a:latin typeface="Times New Roman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fr-FR" sz="2400">
              <a:latin typeface="Times New Roman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et modifiez le titre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+mn-cs"/>
              </a:defRPr>
            </a:lvl1pPr>
          </a:lstStyle>
          <a:p>
            <a:pPr>
              <a:defRPr/>
            </a:pPr>
            <a:fld id="{AACA63EE-A218-234E-950B-A8FA733540E0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83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cs typeface="+mn-cs"/>
              </a:defRPr>
            </a:lvl1pPr>
          </a:lstStyle>
          <a:p>
            <a:pPr>
              <a:defRPr/>
            </a:pPr>
            <a:fld id="{8B7BF7E7-43D5-2D42-B153-7C56B990726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033" name="Freeform 9"/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23225760 w 1000"/>
              <a:gd name="T1" fmla="*/ 1138062240 h 1000"/>
              <a:gd name="T2" fmla="*/ 0 w 1000"/>
              <a:gd name="T3" fmla="*/ 1138062240 h 1000"/>
              <a:gd name="T4" fmla="*/ 0 w 1000"/>
              <a:gd name="T5" fmla="*/ 0 h 1000"/>
              <a:gd name="T6" fmla="*/ 23225760 w 1000"/>
              <a:gd name="T7" fmla="*/ 0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34" name="Freeform 10"/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23225760 w 1000"/>
              <a:gd name="T3" fmla="*/ 0 h 1000"/>
              <a:gd name="T4" fmla="*/ 23225760 w 1000"/>
              <a:gd name="T5" fmla="*/ 1151650923 h 1000"/>
              <a:gd name="T6" fmla="*/ 0 w 1000"/>
              <a:gd name="T7" fmla="*/ 1151650923 h 1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¡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charset="0"/>
        <a:buChar char="¡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6"/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12296" name="Oval 7"/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fr-FR"/>
            </a:p>
          </p:txBody>
        </p:sp>
        <p:sp>
          <p:nvSpPr>
            <p:cNvPr id="12297" name="Rectangle 8"/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fr-FR" sz="2400">
                <a:latin typeface="Times New Roman" charset="0"/>
              </a:endParaRPr>
            </a:p>
          </p:txBody>
        </p:sp>
        <p:sp>
          <p:nvSpPr>
            <p:cNvPr id="12298" name="Rectangle 9"/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fr-FR" sz="2400">
                <a:latin typeface="Times New Roman" charset="0"/>
              </a:endParaRPr>
            </a:p>
          </p:txBody>
        </p:sp>
        <p:sp>
          <p:nvSpPr>
            <p:cNvPr id="12299" name="Freeform 10"/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21 w 1000"/>
                <a:gd name="T1" fmla="*/ 834 h 1000"/>
                <a:gd name="T2" fmla="*/ 0 w 1000"/>
                <a:gd name="T3" fmla="*/ 834 h 1000"/>
                <a:gd name="T4" fmla="*/ 0 w 1000"/>
                <a:gd name="T5" fmla="*/ 0 h 1000"/>
                <a:gd name="T6" fmla="*/ 21 w 1000"/>
                <a:gd name="T7" fmla="*/ 0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2300" name="Freeform 11"/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27 w 1000"/>
                <a:gd name="T3" fmla="*/ 0 h 1000"/>
                <a:gd name="T4" fmla="*/ 27 w 1000"/>
                <a:gd name="T5" fmla="*/ 746 h 1000"/>
                <a:gd name="T6" fmla="*/ 0 w 1000"/>
                <a:gd name="T7" fmla="*/ 746 h 10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229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et modifiez le titre</a:t>
            </a:r>
          </a:p>
        </p:txBody>
      </p:sp>
      <p:sp>
        <p:nvSpPr>
          <p:cNvPr id="1229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+mn-cs"/>
              </a:defRPr>
            </a:lvl1pPr>
          </a:lstStyle>
          <a:p>
            <a:pPr>
              <a:defRPr/>
            </a:pPr>
            <a:fld id="{89E82910-5928-0842-B306-A5BCBFB4A368}" type="datetime1">
              <a:rPr lang="fr-FR"/>
              <a:pPr>
                <a:defRPr/>
              </a:pPr>
              <a:t>04/12/2019</a:t>
            </a:fld>
            <a:endParaRPr lang="fr-FR"/>
          </a:p>
        </p:txBody>
      </p:sp>
      <p:sp>
        <p:nvSpPr>
          <p:cNvPr id="1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cs typeface="+mn-cs"/>
              </a:defRPr>
            </a:lvl1pPr>
          </a:lstStyle>
          <a:p>
            <a:pPr>
              <a:defRPr/>
            </a:pPr>
            <a:fld id="{7B9CC915-B761-694A-8574-F5E961FC9C5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¡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charset="0"/>
        <a:buChar char="¡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273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845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417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989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Espace réservé du numéro de diapositive 3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9F402D04-9F3B-4B44-AA36-63520F31178D}" type="slidenum">
              <a:rPr lang="fr-FR" sz="1000"/>
              <a:pPr algn="r" eaLnBrk="1" hangingPunct="1"/>
              <a:t>1</a:t>
            </a:fld>
            <a:endParaRPr lang="fr-FR" sz="1000"/>
          </a:p>
        </p:txBody>
      </p:sp>
      <p:sp>
        <p:nvSpPr>
          <p:cNvPr id="131074" name="Rectangle 14"/>
          <p:cNvSpPr>
            <a:spLocks noGrp="1" noChangeArrowheads="1"/>
          </p:cNvSpPr>
          <p:nvPr>
            <p:ph type="ctrTitle" idx="4294967295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/>
          <a:p>
            <a:pPr eaLnBrk="1" hangingPunct="1"/>
            <a:r>
              <a:rPr lang="en-GB" sz="2000" b="1" dirty="0">
                <a:solidFill>
                  <a:schemeClr val="tx1"/>
                </a:solidFill>
              </a:rPr>
              <a:t>WP5.4 </a:t>
            </a:r>
            <a:r>
              <a:rPr lang="en-GB" sz="2000" b="1" dirty="0" smtClean="0">
                <a:solidFill>
                  <a:schemeClr val="tx1"/>
                </a:solidFill>
              </a:rPr>
              <a:t>Topical Workshop</a:t>
            </a:r>
            <a:r>
              <a:rPr lang="en-GB" sz="2000" b="1" dirty="0">
                <a:solidFill>
                  <a:schemeClr val="tx1"/>
                </a:solidFill>
              </a:rPr>
              <a:t>: The impact of Experts interactions on the resilience of affected </a:t>
            </a:r>
            <a:r>
              <a:rPr lang="en-GB" sz="2000" b="1" dirty="0" smtClean="0">
                <a:solidFill>
                  <a:schemeClr val="tx1"/>
                </a:solidFill>
              </a:rPr>
              <a:t>people</a:t>
            </a:r>
            <a:br>
              <a:rPr lang="en-GB" sz="2000" b="1" dirty="0" smtClean="0">
                <a:solidFill>
                  <a:schemeClr val="tx1"/>
                </a:solidFill>
              </a:rPr>
            </a:br>
            <a:r>
              <a:rPr lang="en-GB" sz="2000" b="1" dirty="0" smtClean="0">
                <a:solidFill>
                  <a:schemeClr val="tx1"/>
                </a:solidFill>
              </a:rPr>
              <a:t>Introduction</a:t>
            </a:r>
            <a:r>
              <a:rPr lang="fr-FR" sz="2000" dirty="0" smtClean="0">
                <a:solidFill>
                  <a:schemeClr val="tx1"/>
                </a:solidFill>
              </a:rPr>
              <a:t> </a:t>
            </a:r>
            <a:endParaRPr lang="en-GB" sz="20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1076" name="Espace réservé du numéro de diapositive 4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endParaRPr lang="fr-FR" sz="1000"/>
          </a:p>
        </p:txBody>
      </p:sp>
      <p:sp>
        <p:nvSpPr>
          <p:cNvPr id="5" name="Rectangle 15"/>
          <p:cNvSpPr txBox="1">
            <a:spLocks noChangeArrowheads="1"/>
          </p:cNvSpPr>
          <p:nvPr/>
        </p:nvSpPr>
        <p:spPr bwMode="auto">
          <a:xfrm>
            <a:off x="611560" y="3121622"/>
            <a:ext cx="7846640" cy="264740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GB" sz="2800" b="1" dirty="0" smtClean="0"/>
              <a:t>Introduction</a:t>
            </a:r>
            <a:endParaRPr lang="en-GB" sz="1600" dirty="0"/>
          </a:p>
          <a:p>
            <a:pPr marL="0" indent="0" algn="ctr">
              <a:buNone/>
            </a:pPr>
            <a:r>
              <a:rPr lang="en-GB" sz="1600" i="1" dirty="0" smtClean="0"/>
              <a:t>Gilles </a:t>
            </a:r>
            <a:r>
              <a:rPr lang="en-GB" sz="1600" i="1" dirty="0" err="1" smtClean="0"/>
              <a:t>Hériard-Dubreuil</a:t>
            </a:r>
            <a:r>
              <a:rPr lang="en-GB" sz="1600" i="1" dirty="0" smtClean="0"/>
              <a:t> (Mutadis)</a:t>
            </a:r>
            <a:endParaRPr lang="en-GB" sz="1600" i="1" dirty="0"/>
          </a:p>
          <a:p>
            <a:pPr marL="0" indent="0" algn="ctr">
              <a:buNone/>
            </a:pPr>
            <a:endParaRPr lang="en-GB" sz="1600" b="1" dirty="0" smtClean="0"/>
          </a:p>
          <a:p>
            <a:pPr marL="0" indent="0" algn="ctr">
              <a:buNone/>
            </a:pPr>
            <a:r>
              <a:rPr lang="en-GB" sz="1600" b="1" dirty="0" smtClean="0"/>
              <a:t>DSA </a:t>
            </a:r>
            <a:r>
              <a:rPr lang="en-GB" sz="1600" dirty="0" smtClean="0"/>
              <a:t>(Norwegian Radiation and Nuclear Safety Authority, lead partner)</a:t>
            </a:r>
            <a:endParaRPr lang="en-GB" sz="1600" dirty="0"/>
          </a:p>
          <a:p>
            <a:pPr marL="0" indent="0" algn="ctr">
              <a:buNone/>
            </a:pPr>
            <a:r>
              <a:rPr lang="en-GB" sz="1600" b="1" dirty="0" smtClean="0"/>
              <a:t>Mutadis</a:t>
            </a:r>
            <a:r>
              <a:rPr lang="en-GB" sz="1600" dirty="0" smtClean="0"/>
              <a:t> </a:t>
            </a:r>
            <a:r>
              <a:rPr lang="en-GB" sz="1600" dirty="0"/>
              <a:t>(</a:t>
            </a:r>
            <a:r>
              <a:rPr lang="en-GB" sz="1600" dirty="0" smtClean="0"/>
              <a:t>France), </a:t>
            </a:r>
          </a:p>
          <a:p>
            <a:pPr marL="0" indent="0" algn="ctr">
              <a:buNone/>
            </a:pPr>
            <a:r>
              <a:rPr lang="en-GB" sz="1600" b="1" dirty="0" smtClean="0"/>
              <a:t>VUJE</a:t>
            </a:r>
            <a:r>
              <a:rPr lang="en-GB" sz="1600" dirty="0" smtClean="0"/>
              <a:t> </a:t>
            </a:r>
            <a:r>
              <a:rPr lang="en-GB" sz="1600" dirty="0"/>
              <a:t>(Slovakia</a:t>
            </a:r>
            <a:r>
              <a:rPr lang="en-GB" sz="1600" dirty="0" smtClean="0"/>
              <a:t>)</a:t>
            </a:r>
          </a:p>
          <a:p>
            <a:pPr marL="0" indent="0" algn="ctr">
              <a:buNone/>
            </a:pPr>
            <a:r>
              <a:rPr lang="en-GB" sz="1600" b="1" dirty="0" smtClean="0"/>
              <a:t>NMBU</a:t>
            </a:r>
            <a:r>
              <a:rPr lang="en-GB" sz="1600" dirty="0" smtClean="0"/>
              <a:t> (Norwegian University of Life Sciences) </a:t>
            </a:r>
            <a:endParaRPr lang="en-GB" sz="1600" dirty="0"/>
          </a:p>
          <a:p>
            <a:pPr marL="0" indent="0" algn="ctr">
              <a:buNone/>
            </a:pPr>
            <a:endParaRPr lang="en-GB" sz="2400" dirty="0">
              <a:latin typeface="Arial" charset="0"/>
            </a:endParaRPr>
          </a:p>
          <a:p>
            <a:pPr marL="0" indent="0" eaLnBrk="1" hangingPunct="1">
              <a:buNone/>
            </a:pPr>
            <a:endParaRPr lang="en-GB" sz="2400" dirty="0">
              <a:latin typeface="Arial" charset="0"/>
            </a:endParaRPr>
          </a:p>
        </p:txBody>
      </p:sp>
      <p:pic>
        <p:nvPicPr>
          <p:cNvPr id="6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19" y="0"/>
            <a:ext cx="2784273" cy="90971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044" y="5210"/>
            <a:ext cx="2675778" cy="975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9" descr="LOGO_COULEUR_MUTADIS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32656"/>
            <a:ext cx="2160240" cy="517384"/>
          </a:xfrm>
          <a:prstGeom prst="rect">
            <a:avLst/>
          </a:prstGeom>
        </p:spPr>
      </p:pic>
      <p:sp>
        <p:nvSpPr>
          <p:cNvPr id="9" name="Rectangle 15"/>
          <p:cNvSpPr txBox="1">
            <a:spLocks noChangeArrowheads="1"/>
          </p:cNvSpPr>
          <p:nvPr/>
        </p:nvSpPr>
        <p:spPr bwMode="auto">
          <a:xfrm>
            <a:off x="1979712" y="5877272"/>
            <a:ext cx="5643562" cy="72008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buNone/>
            </a:pPr>
            <a:r>
              <a:rPr lang="fr-FR" sz="1600" dirty="0" smtClean="0">
                <a:latin typeface="Arial" charset="0"/>
              </a:rPr>
              <a:t>CONFIDENCE </a:t>
            </a:r>
            <a:r>
              <a:rPr lang="fr-FR" sz="1600" dirty="0" err="1" smtClean="0">
                <a:latin typeface="Arial" charset="0"/>
              </a:rPr>
              <a:t>Dissemination</a:t>
            </a:r>
            <a:r>
              <a:rPr lang="fr-FR" sz="1600" dirty="0" smtClean="0">
                <a:latin typeface="Arial" charset="0"/>
              </a:rPr>
              <a:t> workshop</a:t>
            </a:r>
          </a:p>
          <a:p>
            <a:pPr marL="0" indent="0" algn="ctr" eaLnBrk="1" hangingPunct="1">
              <a:buNone/>
            </a:pPr>
            <a:r>
              <a:rPr lang="fr-FR" sz="1600" dirty="0" smtClean="0">
                <a:latin typeface="Arial" charset="0"/>
              </a:rPr>
              <a:t>2-5 </a:t>
            </a:r>
            <a:r>
              <a:rPr lang="fr-FR" sz="1600" dirty="0" err="1" smtClean="0">
                <a:latin typeface="Arial" charset="0"/>
              </a:rPr>
              <a:t>December</a:t>
            </a:r>
            <a:r>
              <a:rPr lang="fr-FR" sz="1600" dirty="0" smtClean="0">
                <a:latin typeface="Arial" charset="0"/>
              </a:rPr>
              <a:t> 2019, Bratislava, </a:t>
            </a:r>
            <a:r>
              <a:rPr lang="fr-FR" sz="1600" dirty="0" err="1" smtClean="0">
                <a:latin typeface="Arial" charset="0"/>
              </a:rPr>
              <a:t>Slovak</a:t>
            </a:r>
            <a:r>
              <a:rPr lang="fr-FR" sz="1600" dirty="0" smtClean="0">
                <a:latin typeface="Arial" charset="0"/>
              </a:rPr>
              <a:t> </a:t>
            </a:r>
            <a:r>
              <a:rPr lang="fr-FR" sz="1600" dirty="0" err="1" smtClean="0">
                <a:latin typeface="Arial" charset="0"/>
              </a:rPr>
              <a:t>Republic</a:t>
            </a:r>
            <a:r>
              <a:rPr lang="fr-FR" sz="1600" dirty="0" smtClean="0"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accent1"/>
                </a:solidFill>
                <a:latin typeface="+mj-lt"/>
              </a:rPr>
              <a:t>Workshop </a:t>
            </a:r>
            <a:r>
              <a:rPr lang="en-GB" dirty="0" err="1" smtClean="0">
                <a:solidFill>
                  <a:schemeClr val="accent1"/>
                </a:solidFill>
                <a:latin typeface="+mj-lt"/>
              </a:rPr>
              <a:t>Methodogy</a:t>
            </a:r>
            <a:endParaRPr lang="fr-FR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49325" y="1628800"/>
            <a:ext cx="7661275" cy="468052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/>
              <a:t>The workshop </a:t>
            </a:r>
            <a:r>
              <a:rPr lang="en-GB" sz="2000" dirty="0"/>
              <a:t>will ground on participants’ experiences and </a:t>
            </a:r>
            <a:r>
              <a:rPr lang="en-GB" sz="2000" dirty="0" smtClean="0"/>
              <a:t>views, the work programme entails </a:t>
            </a:r>
            <a:r>
              <a:rPr lang="en-GB" sz="2000" dirty="0" smtClean="0"/>
              <a:t>:</a:t>
            </a:r>
          </a:p>
          <a:p>
            <a:r>
              <a:rPr lang="en-GB" sz="2000" b="1" dirty="0" smtClean="0"/>
              <a:t>Short discussion</a:t>
            </a:r>
            <a:r>
              <a:rPr lang="en-GB" sz="2000" dirty="0" smtClean="0"/>
              <a:t>: participants views on How to improve the impact of experts interaction on affected people resilience ?</a:t>
            </a:r>
            <a:endParaRPr lang="en-GB" sz="2000" dirty="0" smtClean="0"/>
          </a:p>
          <a:p>
            <a:pPr lvl="0"/>
            <a:r>
              <a:rPr lang="en-GB" sz="2000" b="1" dirty="0" smtClean="0"/>
              <a:t>A case </a:t>
            </a:r>
            <a:r>
              <a:rPr lang="en-GB" sz="2000" b="1" dirty="0"/>
              <a:t>study </a:t>
            </a:r>
            <a:r>
              <a:rPr lang="en-GB" sz="2000" b="1" dirty="0" smtClean="0"/>
              <a:t>presentation </a:t>
            </a:r>
            <a:r>
              <a:rPr lang="en-GB" sz="2000" i="1" dirty="0" smtClean="0"/>
              <a:t>"Experts </a:t>
            </a:r>
            <a:r>
              <a:rPr lang="en-GB" sz="2000" i="1" dirty="0"/>
              <a:t>interactions in </a:t>
            </a:r>
            <a:r>
              <a:rPr lang="en-GB" sz="2000" i="1" dirty="0" err="1"/>
              <a:t>Minamisoma</a:t>
            </a:r>
            <a:r>
              <a:rPr lang="en-GB" sz="2000" i="1" dirty="0"/>
              <a:t> during the Fukushima accident"</a:t>
            </a:r>
            <a:r>
              <a:rPr lang="en-GB" sz="2000" dirty="0"/>
              <a:t> by </a:t>
            </a:r>
            <a:r>
              <a:rPr lang="en-GB" sz="2000" dirty="0" err="1"/>
              <a:t>Masaharu</a:t>
            </a:r>
            <a:r>
              <a:rPr lang="en-GB" sz="2000" dirty="0"/>
              <a:t> </a:t>
            </a:r>
            <a:r>
              <a:rPr lang="en-GB" sz="2000" dirty="0" err="1"/>
              <a:t>Tsubokura</a:t>
            </a:r>
            <a:r>
              <a:rPr lang="en-GB" sz="2000" dirty="0"/>
              <a:t> (Fukushima Medical University, School of Medicine</a:t>
            </a:r>
            <a:r>
              <a:rPr lang="en-GB" sz="2000" dirty="0" smtClean="0"/>
              <a:t>).</a:t>
            </a:r>
          </a:p>
          <a:p>
            <a:pPr lvl="0"/>
            <a:r>
              <a:rPr lang="en-GB" sz="2000" b="1" dirty="0" smtClean="0"/>
              <a:t>Discussion s</a:t>
            </a:r>
            <a:r>
              <a:rPr lang="en-GB" sz="2000" b="1" dirty="0" smtClean="0"/>
              <a:t>ession </a:t>
            </a:r>
            <a:endParaRPr lang="en-GB" sz="2000" b="1" dirty="0" smtClean="0"/>
          </a:p>
          <a:p>
            <a:pPr lvl="1"/>
            <a:r>
              <a:rPr lang="en-GB" sz="2000" b="1" dirty="0" smtClean="0"/>
              <a:t>part </a:t>
            </a:r>
            <a:r>
              <a:rPr lang="en-GB" sz="2000" b="1" dirty="0"/>
              <a:t>1 </a:t>
            </a:r>
            <a:r>
              <a:rPr lang="en-GB" sz="2000" dirty="0"/>
              <a:t>: investigating the impact of experts controversies on the resilience capacities of affected people</a:t>
            </a:r>
            <a:r>
              <a:rPr lang="en-GB" sz="2000" dirty="0" smtClean="0"/>
              <a:t>, (45mn)</a:t>
            </a:r>
            <a:endParaRPr lang="fr-FR" sz="2000" dirty="0"/>
          </a:p>
          <a:p>
            <a:pPr marL="1277938" lvl="3" indent="0">
              <a:buNone/>
            </a:pPr>
            <a:r>
              <a:rPr lang="en-GB" sz="2000" dirty="0" smtClean="0"/>
              <a:t>A structured discussion along </a:t>
            </a:r>
            <a:r>
              <a:rPr lang="en-GB" sz="2000" dirty="0"/>
              <a:t>the THE DIGNIFIED LIVING </a:t>
            </a:r>
            <a:r>
              <a:rPr lang="en-GB" sz="2000" dirty="0" smtClean="0"/>
              <a:t>CONDITIONS framework (CONFIDENCE WP5.3) </a:t>
            </a:r>
          </a:p>
          <a:p>
            <a:pPr lvl="1"/>
            <a:r>
              <a:rPr lang="en-GB" sz="2000" b="1" dirty="0" smtClean="0"/>
              <a:t>part </a:t>
            </a:r>
            <a:r>
              <a:rPr lang="en-GB" sz="2000" b="1" dirty="0"/>
              <a:t>2 </a:t>
            </a:r>
            <a:r>
              <a:rPr lang="en-GB" sz="2000" dirty="0"/>
              <a:t>: setting proposals in order to improve the impact of experts interactions on the resilience </a:t>
            </a:r>
            <a:r>
              <a:rPr lang="en-GB" sz="2000" dirty="0" smtClean="0"/>
              <a:t>capacities. (15mn)</a:t>
            </a:r>
            <a:endParaRPr lang="fr-FR" sz="20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1331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Espace réservé du numéro de diapositive 3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402D04-9F3B-4B44-AA36-63520F31178D}" type="slidenum"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31074" name="Rectangle 14"/>
          <p:cNvSpPr>
            <a:spLocks noGrp="1" noChangeArrowheads="1"/>
          </p:cNvSpPr>
          <p:nvPr>
            <p:ph type="ctrTitle" idx="4294967295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/>
          <a:p>
            <a:pPr eaLnBrk="1" hangingPunct="1"/>
            <a:r>
              <a:rPr lang="en-GB" sz="2800" dirty="0" smtClean="0">
                <a:latin typeface="Arial" charset="0"/>
              </a:rPr>
              <a:t>The dignified Living Conditions</a:t>
            </a:r>
            <a:endParaRPr lang="en-GB" sz="2800" dirty="0">
              <a:latin typeface="Arial" charset="0"/>
            </a:endParaRPr>
          </a:p>
        </p:txBody>
      </p:sp>
      <p:sp>
        <p:nvSpPr>
          <p:cNvPr id="131076" name="Espace réservé du numéro de diapositive 4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" name="Rectangle 15"/>
          <p:cNvSpPr txBox="1">
            <a:spLocks noChangeArrowheads="1"/>
          </p:cNvSpPr>
          <p:nvPr/>
        </p:nvSpPr>
        <p:spPr bwMode="auto">
          <a:xfrm>
            <a:off x="1547664" y="5373216"/>
            <a:ext cx="6336704" cy="79223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376"/>
              </a:buClr>
              <a:buSzPct val="70000"/>
              <a:buFont typeface="Wingdings" charset="0"/>
              <a:buNone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1994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48C7143C-D141-1848-A107-8026AF70A9D7}" type="slidenum">
              <a:rPr lang="fr-FR" sz="1000"/>
              <a:pPr algn="r" eaLnBrk="1" hangingPunct="1"/>
              <a:t>12</a:t>
            </a:fld>
            <a:endParaRPr lang="fr-FR" sz="1000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333375"/>
            <a:ext cx="7413625" cy="1143000"/>
          </a:xfrm>
        </p:spPr>
        <p:txBody>
          <a:bodyPr/>
          <a:lstStyle/>
          <a:p>
            <a:r>
              <a:rPr lang="en-GB" sz="3000" dirty="0">
                <a:solidFill>
                  <a:srgbClr val="527E56"/>
                </a:solidFill>
                <a:latin typeface="Arial" charset="0"/>
              </a:rPr>
              <a:t>Characterisation of emergency and post-accidental </a:t>
            </a:r>
            <a:r>
              <a:rPr lang="en-GB" sz="3000" dirty="0" smtClean="0">
                <a:solidFill>
                  <a:srgbClr val="527E56"/>
                </a:solidFill>
                <a:latin typeface="Arial" charset="0"/>
              </a:rPr>
              <a:t>situations (PREPARE)</a:t>
            </a:r>
            <a:endParaRPr lang="en-GB" sz="3000" dirty="0">
              <a:solidFill>
                <a:srgbClr val="527E56"/>
              </a:solidFill>
              <a:latin typeface="Arial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032" y="1476375"/>
            <a:ext cx="5730521" cy="5251550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69747" y="1916832"/>
            <a:ext cx="3078118" cy="46085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47675" indent="-4476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3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889000" indent="-439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¡"/>
              <a:defRPr sz="28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293813" indent="-403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81163" indent="-3857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charset="0"/>
              <a:buChar char="¡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70100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273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845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417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98900" indent="-3873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1323"/>
              </a:spcBef>
            </a:pPr>
            <a:r>
              <a:rPr lang="en-GB" sz="1900" dirty="0" smtClean="0"/>
              <a:t>A severe disruption </a:t>
            </a:r>
            <a:r>
              <a:rPr lang="en-GB" sz="1900" dirty="0"/>
              <a:t>of people's lives, </a:t>
            </a:r>
            <a:r>
              <a:rPr lang="en-GB" sz="1900" dirty="0" smtClean="0"/>
              <a:t>hardly reversible, affecting </a:t>
            </a:r>
            <a:r>
              <a:rPr lang="en-GB" sz="1900" dirty="0"/>
              <a:t>all dimensions of life (health, social, economic, environmental, human</a:t>
            </a:r>
            <a:r>
              <a:rPr lang="en-GB" sz="1900" dirty="0" smtClean="0"/>
              <a:t>...)</a:t>
            </a:r>
          </a:p>
          <a:p>
            <a:pPr>
              <a:spcBef>
                <a:spcPts val="1323"/>
              </a:spcBef>
            </a:pPr>
            <a:r>
              <a:rPr lang="en-GB" sz="2000" dirty="0" smtClean="0">
                <a:latin typeface="Calibri" charset="0"/>
                <a:ea typeface="Calibri" charset="0"/>
                <a:cs typeface="Times New Roman" charset="0"/>
              </a:rPr>
              <a:t>Radiation protection, an </a:t>
            </a:r>
            <a:r>
              <a:rPr lang="en-GB" sz="2000" dirty="0">
                <a:latin typeface="Calibri" charset="0"/>
                <a:ea typeface="Calibri" charset="0"/>
                <a:cs typeface="Times New Roman" charset="0"/>
              </a:rPr>
              <a:t>important dimension, among others important aspects of life</a:t>
            </a:r>
            <a:r>
              <a:rPr lang="fr-FR" sz="2000" dirty="0"/>
              <a:t> </a:t>
            </a:r>
            <a:endParaRPr lang="en-GB" sz="2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393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48C7143C-D141-1848-A107-8026AF70A9D7}" type="slidenum">
              <a:rPr lang="fr-FR" sz="1000"/>
              <a:pPr algn="r" eaLnBrk="1" hangingPunct="1"/>
              <a:t>13</a:t>
            </a:fld>
            <a:endParaRPr lang="fr-FR" sz="1000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99592" y="219557"/>
            <a:ext cx="7993063" cy="977195"/>
          </a:xfrm>
        </p:spPr>
        <p:txBody>
          <a:bodyPr/>
          <a:lstStyle/>
          <a:p>
            <a:r>
              <a:rPr lang="en-GB" sz="2400" dirty="0">
                <a:solidFill>
                  <a:srgbClr val="527E56"/>
                </a:solidFill>
                <a:latin typeface="Arial" charset="0"/>
              </a:rPr>
              <a:t>An essential role </a:t>
            </a:r>
            <a:r>
              <a:rPr lang="en-GB" sz="2400" dirty="0" smtClean="0">
                <a:solidFill>
                  <a:srgbClr val="527E56"/>
                </a:solidFill>
                <a:latin typeface="Arial" charset="0"/>
              </a:rPr>
              <a:t>of </a:t>
            </a:r>
            <a:r>
              <a:rPr lang="en-GB" sz="2400" dirty="0">
                <a:solidFill>
                  <a:srgbClr val="527E56"/>
                </a:solidFill>
                <a:latin typeface="Arial" charset="0"/>
              </a:rPr>
              <a:t>individuals and </a:t>
            </a:r>
            <a:r>
              <a:rPr lang="en-GB" sz="2400">
                <a:solidFill>
                  <a:srgbClr val="527E56"/>
                </a:solidFill>
                <a:latin typeface="Arial" charset="0"/>
              </a:rPr>
              <a:t>local </a:t>
            </a:r>
            <a:r>
              <a:rPr lang="en-GB" sz="2400" smtClean="0">
                <a:solidFill>
                  <a:srgbClr val="527E56"/>
                </a:solidFill>
                <a:latin typeface="Arial" charset="0"/>
              </a:rPr>
              <a:t>communities</a:t>
            </a:r>
            <a:endParaRPr lang="en-GB" sz="2400" dirty="0">
              <a:solidFill>
                <a:srgbClr val="527E56"/>
              </a:solidFill>
              <a:latin typeface="Arial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844675"/>
            <a:ext cx="7993063" cy="4679950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GB" sz="2000" dirty="0"/>
              <a:t>The authorities have a key role in organizing the </a:t>
            </a:r>
            <a:r>
              <a:rPr lang="en-GB" sz="2000" dirty="0" smtClean="0"/>
              <a:t>emergency </a:t>
            </a:r>
            <a:r>
              <a:rPr lang="en-GB" sz="2000" dirty="0"/>
              <a:t>and </a:t>
            </a:r>
            <a:r>
              <a:rPr lang="en-GB" sz="2000" dirty="0" smtClean="0"/>
              <a:t>post-accident </a:t>
            </a:r>
            <a:r>
              <a:rPr lang="en-GB" sz="2000" dirty="0"/>
              <a:t>response.</a:t>
            </a:r>
          </a:p>
          <a:p>
            <a:pPr>
              <a:spcBef>
                <a:spcPts val="800"/>
              </a:spcBef>
            </a:pPr>
            <a:r>
              <a:rPr lang="en-GB" sz="2000" dirty="0" smtClean="0"/>
              <a:t>However from </a:t>
            </a:r>
            <a:r>
              <a:rPr lang="en-GB" sz="2000" dirty="0"/>
              <a:t>the beginning, individuals and groups inform themselves, communicate and act </a:t>
            </a:r>
            <a:r>
              <a:rPr lang="en-GB" sz="2000" dirty="0" smtClean="0"/>
              <a:t>autonomously (whatever is the result) </a:t>
            </a:r>
            <a:endParaRPr lang="en-GB" sz="2000" dirty="0"/>
          </a:p>
          <a:p>
            <a:pPr>
              <a:spcBef>
                <a:spcPts val="800"/>
              </a:spcBef>
            </a:pPr>
            <a:r>
              <a:rPr lang="en-GB" sz="2000" dirty="0"/>
              <a:t>The autonomy and capacity </a:t>
            </a:r>
            <a:r>
              <a:rPr lang="en-GB" sz="2000" dirty="0" smtClean="0"/>
              <a:t>to act of </a:t>
            </a:r>
            <a:r>
              <a:rPr lang="en-GB" sz="2000" dirty="0"/>
              <a:t>local </a:t>
            </a:r>
            <a:r>
              <a:rPr lang="en-GB" sz="2000" dirty="0" smtClean="0"/>
              <a:t>actors and communities is </a:t>
            </a:r>
            <a:r>
              <a:rPr lang="en-GB" sz="2000" dirty="0"/>
              <a:t>an essential resource to ensure </a:t>
            </a:r>
            <a:r>
              <a:rPr lang="en-GB" sz="2000" dirty="0" smtClean="0"/>
              <a:t>protection </a:t>
            </a:r>
            <a:r>
              <a:rPr lang="en-GB" sz="2000" dirty="0"/>
              <a:t>of people and to enable </a:t>
            </a:r>
            <a:r>
              <a:rPr lang="en-GB" sz="2000" dirty="0" smtClean="0"/>
              <a:t>future reconstruction </a:t>
            </a:r>
            <a:r>
              <a:rPr lang="en-GB" sz="2000" dirty="0"/>
              <a:t>of a </a:t>
            </a:r>
            <a:r>
              <a:rPr lang="en-GB" sz="2000" dirty="0" smtClean="0"/>
              <a:t>life that is “Worth to Live” </a:t>
            </a:r>
          </a:p>
          <a:p>
            <a:pPr>
              <a:spcBef>
                <a:spcPts val="800"/>
              </a:spcBef>
            </a:pPr>
            <a:r>
              <a:rPr lang="en-GB" sz="2000" dirty="0" smtClean="0"/>
              <a:t>Local actors response is deeply connected with public authorities response </a:t>
            </a:r>
          </a:p>
          <a:p>
            <a:pPr>
              <a:spcBef>
                <a:spcPts val="800"/>
              </a:spcBef>
            </a:pPr>
            <a:r>
              <a:rPr lang="en-GB" sz="2000" dirty="0" smtClean="0"/>
              <a:t>Emergency and post-accident policies may foster or conversely impede local actors capacities to cope with uncertainty and to engage into recovery processes </a:t>
            </a:r>
          </a:p>
        </p:txBody>
      </p:sp>
    </p:spTree>
    <p:extLst>
      <p:ext uri="{BB962C8B-B14F-4D97-AF65-F5344CB8AC3E}">
        <p14:creationId xmlns:p14="http://schemas.microsoft.com/office/powerpoint/2010/main" val="2165162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4EEFFCA-9E82-4A4A-A0CB-638606458A0C}" type="slidenum">
              <a:rPr lang="fr-FR" sz="1000"/>
              <a:pPr algn="r" eaLnBrk="1" hangingPunct="1"/>
              <a:t>14</a:t>
            </a:fld>
            <a:endParaRPr lang="fr-FR" sz="100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5368" y="260648"/>
            <a:ext cx="7413625" cy="1008112"/>
          </a:xfrm>
        </p:spPr>
        <p:txBody>
          <a:bodyPr/>
          <a:lstStyle/>
          <a:p>
            <a:r>
              <a:rPr lang="fr-FR" sz="3600" dirty="0" err="1" smtClean="0">
                <a:solidFill>
                  <a:srgbClr val="527E56"/>
                </a:solidFill>
                <a:latin typeface="Arial" charset="0"/>
              </a:rPr>
              <a:t>Uncertainty</a:t>
            </a:r>
            <a:r>
              <a:rPr lang="fr-FR" sz="3600" dirty="0" smtClean="0">
                <a:solidFill>
                  <a:srgbClr val="527E56"/>
                </a:solidFill>
                <a:latin typeface="Arial" charset="0"/>
              </a:rPr>
              <a:t> on information</a:t>
            </a:r>
            <a:endParaRPr lang="fr-FR" sz="3600" dirty="0">
              <a:solidFill>
                <a:srgbClr val="527E56"/>
              </a:solidFill>
              <a:latin typeface="Arial" charset="0"/>
            </a:endParaRP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1844675"/>
            <a:ext cx="7993063" cy="4679950"/>
          </a:xfrm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1200"/>
              </a:spcBef>
            </a:pPr>
            <a:r>
              <a:rPr lang="en-GB" sz="2000" dirty="0"/>
              <a:t>Uncertainties and high tensions around information: connected to desire to protect oneself, one's family and close relations, uncertainties about the accident and its evolution, </a:t>
            </a:r>
            <a:endParaRPr lang="en-GB" sz="2000" dirty="0" smtClean="0"/>
          </a:p>
          <a:p>
            <a:pPr marL="342900" indent="-342900">
              <a:lnSpc>
                <a:spcPct val="90000"/>
              </a:lnSpc>
              <a:spcBef>
                <a:spcPts val="1200"/>
              </a:spcBef>
            </a:pPr>
            <a:r>
              <a:rPr lang="en-GB" sz="2000" dirty="0"/>
              <a:t>Q</a:t>
            </a:r>
            <a:r>
              <a:rPr lang="en-GB" sz="2000" dirty="0" smtClean="0"/>
              <a:t>uestions </a:t>
            </a:r>
            <a:r>
              <a:rPr lang="en-GB" sz="2000" dirty="0"/>
              <a:t>on reliability of various sources of information, doubts on institutional </a:t>
            </a:r>
            <a:r>
              <a:rPr lang="en-GB" sz="2000" dirty="0" err="1"/>
              <a:t>behavior</a:t>
            </a:r>
            <a:r>
              <a:rPr lang="en-GB" sz="2000" dirty="0"/>
              <a:t> (censorship ?), controversies, rumours released by  informal or social </a:t>
            </a:r>
            <a:r>
              <a:rPr lang="en-GB" sz="2000" dirty="0" smtClean="0"/>
              <a:t>networks </a:t>
            </a:r>
          </a:p>
          <a:p>
            <a:pPr marL="342900" indent="-342900">
              <a:lnSpc>
                <a:spcPct val="90000"/>
              </a:lnSpc>
              <a:spcBef>
                <a:spcPts val="1200"/>
              </a:spcBef>
            </a:pPr>
            <a:r>
              <a:rPr lang="en-GB" sz="2000" dirty="0" smtClean="0"/>
              <a:t>Local </a:t>
            </a:r>
            <a:r>
              <a:rPr lang="en-GB" sz="2000" dirty="0"/>
              <a:t>populations and citizen </a:t>
            </a:r>
            <a:r>
              <a:rPr lang="en-GB" sz="2000" dirty="0" smtClean="0"/>
              <a:t>initiatives, also </a:t>
            </a:r>
            <a:r>
              <a:rPr lang="en-GB" sz="2000" dirty="0"/>
              <a:t>a source of information (fast and responsive) </a:t>
            </a:r>
            <a:endParaRPr lang="en-GB" sz="2000" dirty="0" smtClean="0"/>
          </a:p>
          <a:p>
            <a:pPr marL="342900" indent="-342900">
              <a:lnSpc>
                <a:spcPct val="90000"/>
              </a:lnSpc>
              <a:spcBef>
                <a:spcPts val="1200"/>
              </a:spcBef>
            </a:pPr>
            <a:r>
              <a:rPr lang="en-GB" sz="2000" dirty="0"/>
              <a:t>Public access to relevant and </a:t>
            </a:r>
            <a:r>
              <a:rPr lang="en-GB" sz="2000" dirty="0" smtClean="0"/>
              <a:t>reliable information </a:t>
            </a:r>
            <a:r>
              <a:rPr lang="en-GB" sz="2000" dirty="0"/>
              <a:t>(from the perspective of the persons concerned) is a major challenge in a context of disrupted information flows &amp; social </a:t>
            </a:r>
            <a:r>
              <a:rPr lang="en-GB" sz="2000" dirty="0" smtClean="0"/>
              <a:t>distrust</a:t>
            </a:r>
            <a:endParaRPr lang="en-GB" sz="2000" dirty="0"/>
          </a:p>
          <a:p>
            <a:pPr marL="342900" indent="-342900">
              <a:lnSpc>
                <a:spcPct val="90000"/>
              </a:lnSpc>
              <a:spcBef>
                <a:spcPts val="1200"/>
              </a:spcBef>
            </a:pPr>
            <a:r>
              <a:rPr lang="en-GB" sz="2000" dirty="0" smtClean="0"/>
              <a:t>Article </a:t>
            </a:r>
            <a:r>
              <a:rPr lang="en-GB" sz="2000" dirty="0"/>
              <a:t>5.1 (c) of the Aarhus Convention requires the "</a:t>
            </a:r>
            <a:r>
              <a:rPr lang="en-GB" sz="2000" i="1" dirty="0"/>
              <a:t>immediate dissemination to affected populations of any information held by public authorities that may contribute to their protection</a:t>
            </a:r>
            <a:r>
              <a:rPr lang="en-GB" sz="2000" dirty="0" smtClean="0"/>
              <a:t>"</a:t>
            </a:r>
            <a:endParaRPr lang="en-GB" sz="2000" dirty="0"/>
          </a:p>
          <a:p>
            <a:pPr marL="342900" indent="-342900">
              <a:lnSpc>
                <a:spcPct val="90000"/>
              </a:lnSpc>
              <a:spcBef>
                <a:spcPts val="1200"/>
              </a:spcBef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924761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>
                <a:solidFill>
                  <a:srgbClr val="527E56"/>
                </a:solidFill>
                <a:latin typeface="Arial" charset="0"/>
              </a:rPr>
              <a:t>The dignified living conditions (1)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49325" y="1981200"/>
            <a:ext cx="7661275" cy="4328120"/>
          </a:xfrm>
        </p:spPr>
        <p:txBody>
          <a:bodyPr/>
          <a:lstStyle/>
          <a:p>
            <a:r>
              <a:rPr lang="en-GB" sz="2400" dirty="0" smtClean="0"/>
              <a:t>A set of "living conditions" criteria to characterize the anthropological resources of person and communities confronted with severe disruptive event. </a:t>
            </a:r>
          </a:p>
          <a:p>
            <a:r>
              <a:rPr lang="en-GB" sz="2400" dirty="0"/>
              <a:t>While aiming at returning to previous living conditions is no more possible </a:t>
            </a:r>
            <a:endParaRPr lang="en-GB" sz="2400" dirty="0" smtClean="0"/>
          </a:p>
          <a:p>
            <a:r>
              <a:rPr lang="en-GB" sz="2400" dirty="0" smtClean="0"/>
              <a:t>It is </a:t>
            </a:r>
            <a:r>
              <a:rPr lang="en-GB" sz="2400" dirty="0"/>
              <a:t>b</a:t>
            </a:r>
            <a:r>
              <a:rPr lang="en-GB" sz="2400" dirty="0" smtClean="0"/>
              <a:t>ased on the observation of large-scale nuclear accidents, also inspired by academic works in multiple disciplines and situations (Paul Ricœur, Amartya Sen, </a:t>
            </a:r>
            <a:r>
              <a:rPr lang="en-GB" sz="2400" dirty="0" err="1" smtClean="0"/>
              <a:t>Niklas</a:t>
            </a:r>
            <a:r>
              <a:rPr lang="en-GB" sz="2400" dirty="0" smtClean="0"/>
              <a:t> </a:t>
            </a:r>
            <a:r>
              <a:rPr lang="en-GB" sz="2400" dirty="0" err="1" smtClean="0"/>
              <a:t>Luhmann</a:t>
            </a:r>
            <a:r>
              <a:rPr lang="en-GB" sz="2400" dirty="0" smtClean="0"/>
              <a:t>, John Dewey, Viktor Frankl, Philippe </a:t>
            </a:r>
            <a:r>
              <a:rPr lang="en-GB" sz="2400" dirty="0" err="1" smtClean="0"/>
              <a:t>Descola</a:t>
            </a:r>
            <a:r>
              <a:rPr lang="en-GB" sz="2400" dirty="0" smtClean="0"/>
              <a:t>, Boris </a:t>
            </a:r>
            <a:r>
              <a:rPr lang="en-GB" sz="2400" dirty="0" err="1" smtClean="0"/>
              <a:t>Cyrulnik</a:t>
            </a:r>
            <a:r>
              <a:rPr lang="en-GB" sz="2400" dirty="0" smtClean="0"/>
              <a:t>).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3287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solidFill>
                  <a:srgbClr val="527E56"/>
                </a:solidFill>
                <a:latin typeface="Arial" charset="0"/>
              </a:rPr>
              <a:t>The dignified living </a:t>
            </a:r>
            <a:r>
              <a:rPr lang="en-GB" sz="3600" dirty="0" smtClean="0">
                <a:solidFill>
                  <a:srgbClr val="527E56"/>
                </a:solidFill>
                <a:latin typeface="Arial" charset="0"/>
              </a:rPr>
              <a:t>conditions (2)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49325" y="1628800"/>
            <a:ext cx="7661275" cy="4467200"/>
          </a:xfrm>
        </p:spPr>
        <p:txBody>
          <a:bodyPr/>
          <a:lstStyle/>
          <a:p>
            <a:endParaRPr lang="fr-FR" sz="1800" dirty="0" smtClean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>
                <a:cs typeface="Times New Roman" charset="0"/>
              </a:rPr>
              <a:t>The </a:t>
            </a:r>
            <a:r>
              <a:rPr lang="en-GB" sz="2400" dirty="0">
                <a:cs typeface="Times New Roman" charset="0"/>
              </a:rPr>
              <a:t>proposed criteria </a:t>
            </a:r>
            <a:r>
              <a:rPr lang="en-GB" sz="2400" dirty="0" smtClean="0">
                <a:cs typeface="Times New Roman" charset="0"/>
              </a:rPr>
              <a:t>are proposed to </a:t>
            </a:r>
            <a:r>
              <a:rPr lang="en-GB" sz="2400" dirty="0">
                <a:cs typeface="Times New Roman" charset="0"/>
              </a:rPr>
              <a:t>assess the efficiency of </a:t>
            </a:r>
            <a:r>
              <a:rPr lang="en-GB" sz="2400" dirty="0" smtClean="0">
                <a:cs typeface="Times New Roman" charset="0"/>
              </a:rPr>
              <a:t>public </a:t>
            </a:r>
            <a:r>
              <a:rPr lang="en-GB" sz="2400" dirty="0">
                <a:cs typeface="Times New Roman" charset="0"/>
              </a:rPr>
              <a:t>policy and its ability to enable </a:t>
            </a:r>
            <a:r>
              <a:rPr lang="en-GB" sz="2400" dirty="0" smtClean="0">
                <a:cs typeface="Times New Roman" charset="0"/>
              </a:rPr>
              <a:t>personal and community resilience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/>
              <a:t>The 7  criteria deeply interrelated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dirty="0" smtClean="0"/>
              <a:t>Each national or local context is specific, </a:t>
            </a:r>
            <a:r>
              <a:rPr lang="en-GB" sz="2400" dirty="0"/>
              <a:t>depending on </a:t>
            </a:r>
            <a:r>
              <a:rPr lang="en-GB" sz="2400" dirty="0" smtClean="0"/>
              <a:t>history</a:t>
            </a:r>
            <a:r>
              <a:rPr lang="en-GB" sz="2400" dirty="0"/>
              <a:t>, culture and nature of the </a:t>
            </a:r>
            <a:r>
              <a:rPr lang="en-GB" sz="2400" dirty="0" smtClean="0"/>
              <a:t>institutions, facilitating </a:t>
            </a:r>
            <a:r>
              <a:rPr lang="en-GB" sz="2400" dirty="0"/>
              <a:t>or, conversely, </a:t>
            </a:r>
            <a:r>
              <a:rPr lang="en-GB" sz="2400" dirty="0" smtClean="0"/>
              <a:t>impeding </a:t>
            </a:r>
            <a:r>
              <a:rPr lang="en-GB" sz="2400" dirty="0"/>
              <a:t>the ability of </a:t>
            </a:r>
            <a:r>
              <a:rPr lang="en-GB" sz="2400" dirty="0" smtClean="0"/>
              <a:t>individuals </a:t>
            </a:r>
            <a:r>
              <a:rPr lang="en-GB" sz="2400" dirty="0"/>
              <a:t>and communities to </a:t>
            </a:r>
            <a:r>
              <a:rPr lang="en-GB" sz="2400" dirty="0" smtClean="0"/>
              <a:t>access resilience resources</a:t>
            </a:r>
            <a:r>
              <a:rPr lang="en-GB" sz="2400" dirty="0"/>
              <a:t>. </a:t>
            </a:r>
            <a:endParaRPr lang="fr-FR" sz="2400" dirty="0">
              <a:cs typeface="Times New Roman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305926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64EEFFCA-9E82-4A4A-A0CB-638606458A0C}" type="slidenum">
              <a:rPr lang="fr-FR" sz="1000"/>
              <a:pPr algn="r" eaLnBrk="1" hangingPunct="1"/>
              <a:t>17</a:t>
            </a:fld>
            <a:endParaRPr lang="fr-FR" sz="100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15616" y="289177"/>
            <a:ext cx="7413625" cy="979583"/>
          </a:xfrm>
        </p:spPr>
        <p:txBody>
          <a:bodyPr/>
          <a:lstStyle/>
          <a:p>
            <a:r>
              <a:rPr lang="en-GB" sz="3600" dirty="0">
                <a:solidFill>
                  <a:srgbClr val="527E56"/>
                </a:solidFill>
                <a:latin typeface="Arial" charset="0"/>
              </a:rPr>
              <a:t>The </a:t>
            </a:r>
            <a:r>
              <a:rPr lang="en-GB" sz="3600" dirty="0" smtClean="0">
                <a:solidFill>
                  <a:srgbClr val="527E56"/>
                </a:solidFill>
                <a:latin typeface="Arial" charset="0"/>
              </a:rPr>
              <a:t>dignified </a:t>
            </a:r>
            <a:r>
              <a:rPr lang="en-GB" sz="3600" dirty="0">
                <a:solidFill>
                  <a:srgbClr val="527E56"/>
                </a:solidFill>
                <a:latin typeface="Arial" charset="0"/>
              </a:rPr>
              <a:t>living </a:t>
            </a:r>
            <a:r>
              <a:rPr lang="en-GB" sz="3600" dirty="0" smtClean="0">
                <a:solidFill>
                  <a:srgbClr val="527E56"/>
                </a:solidFill>
                <a:latin typeface="Arial" charset="0"/>
              </a:rPr>
              <a:t>conditions</a:t>
            </a:r>
            <a:endParaRPr lang="en-GB" sz="2800" dirty="0">
              <a:solidFill>
                <a:srgbClr val="527E56"/>
              </a:solidFill>
              <a:latin typeface="Arial" charset="0"/>
            </a:endParaRPr>
          </a:p>
        </p:txBody>
      </p:sp>
      <p:sp>
        <p:nvSpPr>
          <p:cNvPr id="5" name="Rectangle 8"/>
          <p:cNvSpPr txBox="1">
            <a:spLocks noGrp="1" noChangeArrowheads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76C8D7B9-CA5A-E942-BB60-36D2A7F4B466}" type="slidenum">
              <a:rPr lang="fr-FR" sz="1000"/>
              <a:pPr algn="r" eaLnBrk="1" hangingPunct="1"/>
              <a:t>17</a:t>
            </a:fld>
            <a:endParaRPr lang="fr-FR" sz="1000"/>
          </a:p>
        </p:txBody>
      </p:sp>
      <p:sp>
        <p:nvSpPr>
          <p:cNvPr id="25" name="Rectangle à coins arrondis 6">
            <a:extLst>
              <a:ext uri="{FF2B5EF4-FFF2-40B4-BE49-F238E27FC236}">
                <a16:creationId xmlns="" xmlns:a16="http://schemas.microsoft.com/office/drawing/2014/main" id="{C24DC4B9-0FE8-A24B-AAD9-4DE33DE6F2E3}"/>
              </a:ext>
            </a:extLst>
          </p:cNvPr>
          <p:cNvSpPr/>
          <p:nvPr/>
        </p:nvSpPr>
        <p:spPr>
          <a:xfrm>
            <a:off x="667832" y="1844824"/>
            <a:ext cx="3600400" cy="1338634"/>
          </a:xfrm>
          <a:prstGeom prst="roundRect">
            <a:avLst/>
          </a:prstGeom>
          <a:solidFill>
            <a:srgbClr val="7CF1F9"/>
          </a:solidFill>
          <a:ln>
            <a:solidFill>
              <a:schemeClr val="accent1"/>
            </a:solidFill>
          </a:ln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Environment enabling the effective satisfaction of the essential needs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Concept of Capability; Justice and actual conditions of application of rights; Access to basic resources and context favourable to their mobilization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à coins arrondis 8">
            <a:extLst>
              <a:ext uri="{FF2B5EF4-FFF2-40B4-BE49-F238E27FC236}">
                <a16:creationId xmlns="" xmlns:a16="http://schemas.microsoft.com/office/drawing/2014/main" id="{C6F7746A-7AB5-444E-AD11-2ED36550B5A6}"/>
              </a:ext>
            </a:extLst>
          </p:cNvPr>
          <p:cNvSpPr/>
          <p:nvPr/>
        </p:nvSpPr>
        <p:spPr>
          <a:xfrm>
            <a:off x="4604274" y="1813104"/>
            <a:ext cx="4216198" cy="1240155"/>
          </a:xfrm>
          <a:prstGeom prst="roundRect">
            <a:avLst/>
          </a:prstGeom>
          <a:solidFill>
            <a:srgbClr val="93B0FD"/>
          </a:solidFill>
          <a:ln>
            <a:solidFill>
              <a:srgbClr val="3366FF"/>
            </a:solidFill>
          </a:ln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Integrity and effective personal capacity to act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Exercise of human potentialities; Dignity of persons in human relationships; Recognition of the other as capable person; Rights and duties of the person; Fair treatment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 à coins arrondis 10">
            <a:extLst>
              <a:ext uri="{FF2B5EF4-FFF2-40B4-BE49-F238E27FC236}">
                <a16:creationId xmlns="" xmlns:a16="http://schemas.microsoft.com/office/drawing/2014/main" id="{CE7404CB-F5CB-E140-B720-D9F20282DBC1}"/>
              </a:ext>
            </a:extLst>
          </p:cNvPr>
          <p:cNvSpPr/>
          <p:nvPr/>
        </p:nvSpPr>
        <p:spPr>
          <a:xfrm>
            <a:off x="123823" y="3490061"/>
            <a:ext cx="4107496" cy="1417955"/>
          </a:xfrm>
          <a:prstGeom prst="roundRect">
            <a:avLst/>
          </a:prstGeom>
          <a:solidFill>
            <a:srgbClr val="8CFF8A"/>
          </a:solidFill>
          <a:ln>
            <a:solidFill>
              <a:schemeClr val="accent3">
                <a:lumMod val="50000"/>
              </a:schemeClr>
            </a:solidFill>
          </a:ln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Effective ability to build meaning and access reliable, trustworthy &amp; true information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Find the conditions of trust; Access to reliable information; Ability to do one's own measurements (alone or with others); Pluralistic expertise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 à coins arrondis 11">
            <a:extLst>
              <a:ext uri="{FF2B5EF4-FFF2-40B4-BE49-F238E27FC236}">
                <a16:creationId xmlns="" xmlns:a16="http://schemas.microsoft.com/office/drawing/2014/main" id="{6AA0EB75-F5FA-504F-854B-C5DE98C28F8B}"/>
              </a:ext>
            </a:extLst>
          </p:cNvPr>
          <p:cNvSpPr/>
          <p:nvPr/>
        </p:nvSpPr>
        <p:spPr>
          <a:xfrm>
            <a:off x="116695" y="5214620"/>
            <a:ext cx="4036195" cy="1262380"/>
          </a:xfrm>
          <a:prstGeom prst="roundRect">
            <a:avLst/>
          </a:prstGeom>
          <a:solidFill>
            <a:srgbClr val="FFF782"/>
          </a:solidFill>
          <a:ln>
            <a:solidFill>
              <a:schemeClr val="tx2">
                <a:lumMod val="75000"/>
              </a:schemeClr>
            </a:solidFill>
          </a:ln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Effective capacity to act on &amp; benefit from one</a:t>
            </a:r>
            <a:r>
              <a:rPr lang="en-GB" sz="1400" b="1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’</a:t>
            </a: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 political environment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Importance of institutional continuity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Participation within the meaning of the Aarhus Convention; Ability to influence the political and institutional context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Rectangle à coins arrondis 9">
            <a:extLst>
              <a:ext uri="{FF2B5EF4-FFF2-40B4-BE49-F238E27FC236}">
                <a16:creationId xmlns="" xmlns:a16="http://schemas.microsoft.com/office/drawing/2014/main" id="{5C6F6151-0A71-EB4B-86A2-988C9CE22D2E}"/>
              </a:ext>
            </a:extLst>
          </p:cNvPr>
          <p:cNvSpPr/>
          <p:nvPr/>
        </p:nvSpPr>
        <p:spPr>
          <a:xfrm>
            <a:off x="4319268" y="5503415"/>
            <a:ext cx="4645835" cy="1141095"/>
          </a:xfrm>
          <a:prstGeom prst="roundRect">
            <a:avLst/>
          </a:prstGeom>
          <a:solidFill>
            <a:srgbClr val="FECEA7"/>
          </a:solidFill>
          <a:ln>
            <a:solidFill>
              <a:srgbClr val="A98359"/>
            </a:solidFill>
          </a:ln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Territorial &amp; cultural rooting of people and communities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ts val="400"/>
              </a:spcBef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Belonging and solidarity of the human being vis-</a:t>
            </a:r>
            <a:r>
              <a:rPr lang="en-GB" sz="1400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à</a:t>
            </a: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-vis his natural environment; Belonging to a community in space and time ; Heritage relationship with the territory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Rectangle à coins arrondis 12">
            <a:extLst>
              <a:ext uri="{FF2B5EF4-FFF2-40B4-BE49-F238E27FC236}">
                <a16:creationId xmlns="" xmlns:a16="http://schemas.microsoft.com/office/drawing/2014/main" id="{CC69E196-1C2E-AC48-B5C6-3C30FB017DFF}"/>
              </a:ext>
            </a:extLst>
          </p:cNvPr>
          <p:cNvSpPr/>
          <p:nvPr/>
        </p:nvSpPr>
        <p:spPr>
          <a:xfrm>
            <a:off x="4572000" y="4454751"/>
            <a:ext cx="4240707" cy="918465"/>
          </a:xfrm>
          <a:prstGeom prst="roundRect">
            <a:avLst/>
          </a:prstGeom>
          <a:solidFill>
            <a:srgbClr val="FEBAC2"/>
          </a:solidFill>
          <a:ln>
            <a:solidFill>
              <a:srgbClr val="96656A"/>
            </a:solidFill>
          </a:ln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endParaRPr lang="en-GB" sz="1400" b="1" kern="1200" dirty="0">
              <a:solidFill>
                <a:srgbClr val="000000"/>
              </a:solidFill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Symbolic &amp; spiritual resources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Importance of spiritual, symbolic, personal and community resources in resilience processes facing a severe disruptive situation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ctangle à coins arrondis 7">
            <a:extLst>
              <a:ext uri="{FF2B5EF4-FFF2-40B4-BE49-F238E27FC236}">
                <a16:creationId xmlns="" xmlns:a16="http://schemas.microsoft.com/office/drawing/2014/main" id="{9B810101-7C7C-3747-B855-DA5C2ABDC2DD}"/>
              </a:ext>
            </a:extLst>
          </p:cNvPr>
          <p:cNvSpPr/>
          <p:nvPr/>
        </p:nvSpPr>
        <p:spPr>
          <a:xfrm>
            <a:off x="5248274" y="3183458"/>
            <a:ext cx="3771904" cy="1141094"/>
          </a:xfrm>
          <a:prstGeom prst="roundRect">
            <a:avLst/>
          </a:prstGeom>
          <a:solidFill>
            <a:srgbClr val="DBB9FF"/>
          </a:solidFill>
          <a:ln>
            <a:solidFill>
              <a:srgbClr val="AB8FCB"/>
            </a:solidFill>
          </a:ln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>
              <a:spcAft>
                <a:spcPts val="0"/>
              </a:spcAft>
            </a:pPr>
            <a:r>
              <a:rPr lang="en-GB" sz="1400" b="1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Effective capacity to act with others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en-GB" sz="1400" kern="1200" dirty="0">
                <a:solidFill>
                  <a:srgbClr val="000000"/>
                </a:solidFill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Trust as a social resource to cope with complexity; Access to the relationship to others; Social dimension of existence; Ability to build solutions together</a:t>
            </a:r>
            <a:endParaRPr lang="fr-FR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" name="Image 31">
            <a:extLst>
              <a:ext uri="{FF2B5EF4-FFF2-40B4-BE49-F238E27FC236}">
                <a16:creationId xmlns="" xmlns:a16="http://schemas.microsoft.com/office/drawing/2014/main" id="{3BB7BD2D-28A1-2E43-9C10-5FF6843744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4207" y="3490061"/>
            <a:ext cx="905256" cy="66636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/>
            </a:ext>
          </a:extLst>
        </p:spPr>
      </p:pic>
    </p:spTree>
    <p:extLst>
      <p:ext uri="{BB962C8B-B14F-4D97-AF65-F5344CB8AC3E}">
        <p14:creationId xmlns:p14="http://schemas.microsoft.com/office/powerpoint/2010/main" val="1030219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863" y="96839"/>
            <a:ext cx="7158037" cy="1243930"/>
          </a:xfrm>
        </p:spPr>
        <p:txBody>
          <a:bodyPr/>
          <a:lstStyle/>
          <a:p>
            <a:r>
              <a:rPr lang="en-GB" sz="3600" dirty="0">
                <a:solidFill>
                  <a:schemeClr val="accent1"/>
                </a:solidFill>
              </a:rPr>
              <a:t>Objectives of the </a:t>
            </a:r>
            <a:r>
              <a:rPr lang="en-GB" sz="3600" dirty="0" smtClean="0">
                <a:solidFill>
                  <a:schemeClr val="accent1"/>
                </a:solidFill>
              </a:rPr>
              <a:t>workshop</a:t>
            </a:r>
            <a:endParaRPr lang="fr-FR" sz="3600" dirty="0">
              <a:solidFill>
                <a:schemeClr val="accent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49325" y="1700808"/>
            <a:ext cx="7661275" cy="4536504"/>
          </a:xfrm>
        </p:spPr>
        <p:txBody>
          <a:bodyPr/>
          <a:lstStyle/>
          <a:p>
            <a:pPr marL="0" indent="0">
              <a:buNone/>
            </a:pPr>
            <a:r>
              <a:rPr lang="en-GB" sz="2600" dirty="0" smtClean="0">
                <a:solidFill>
                  <a:srgbClr val="000000"/>
                </a:solidFill>
              </a:rPr>
              <a:t>CONFIDENCE Task 5.4 is exploring Experts interactions during nuclear emergencies and post-accident phases and their relations with local </a:t>
            </a:r>
            <a:r>
              <a:rPr lang="en-GB" sz="2600" dirty="0">
                <a:solidFill>
                  <a:srgbClr val="000000"/>
                </a:solidFill>
              </a:rPr>
              <a:t>actors </a:t>
            </a:r>
            <a:r>
              <a:rPr lang="en-GB" sz="2600" dirty="0" smtClean="0">
                <a:solidFill>
                  <a:srgbClr val="000000"/>
                </a:solidFill>
              </a:rPr>
              <a:t>capacity to </a:t>
            </a:r>
            <a:r>
              <a:rPr lang="en-GB" sz="2600" dirty="0">
                <a:solidFill>
                  <a:srgbClr val="000000"/>
                </a:solidFill>
              </a:rPr>
              <a:t>cope with </a:t>
            </a:r>
            <a:r>
              <a:rPr lang="en-GB" sz="2600" dirty="0" smtClean="0">
                <a:solidFill>
                  <a:srgbClr val="000000"/>
                </a:solidFill>
              </a:rPr>
              <a:t>uncertainties, with two objectives :</a:t>
            </a:r>
            <a:endParaRPr lang="en-GB" sz="2600" dirty="0" smtClean="0"/>
          </a:p>
          <a:p>
            <a:pPr lvl="0"/>
            <a:r>
              <a:rPr lang="en-GB" sz="2600" dirty="0" smtClean="0"/>
              <a:t>To </a:t>
            </a:r>
            <a:r>
              <a:rPr lang="en-GB" sz="2600" dirty="0"/>
              <a:t>better understand </a:t>
            </a:r>
            <a:r>
              <a:rPr lang="en-GB" sz="2600" dirty="0" smtClean="0"/>
              <a:t>Experts’ interactions impact on the resilience of </a:t>
            </a:r>
            <a:r>
              <a:rPr lang="en-GB" sz="2600" dirty="0"/>
              <a:t>affected people </a:t>
            </a:r>
            <a:endParaRPr lang="en-GB" sz="2600" dirty="0" smtClean="0"/>
          </a:p>
          <a:p>
            <a:pPr lvl="0"/>
            <a:r>
              <a:rPr lang="en-GB" sz="2600" dirty="0" smtClean="0"/>
              <a:t>To identify the conditions for affected people to benefit from Experts interactions</a:t>
            </a:r>
            <a:endParaRPr lang="fr-FR" sz="26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3969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863" y="96839"/>
            <a:ext cx="7312545" cy="1243930"/>
          </a:xfrm>
        </p:spPr>
        <p:txBody>
          <a:bodyPr/>
          <a:lstStyle/>
          <a:p>
            <a:r>
              <a:rPr lang="en-GB" sz="2800" dirty="0" smtClean="0">
                <a:solidFill>
                  <a:schemeClr val="accent1"/>
                </a:solidFill>
                <a:latin typeface="+mj-lt"/>
                <a:ea typeface="Times New Roman" charset="0"/>
                <a:cs typeface="Times New Roman" charset="0"/>
              </a:rPr>
              <a:t>Background </a:t>
            </a:r>
            <a:r>
              <a:rPr lang="en-GB" sz="2800" b="1" dirty="0" smtClean="0">
                <a:solidFill>
                  <a:schemeClr val="accent1"/>
                </a:solidFill>
                <a:latin typeface="Calibri Light" charset="0"/>
                <a:ea typeface="Times New Roman" charset="0"/>
                <a:cs typeface="Times New Roman" charset="0"/>
              </a:rPr>
              <a:t> from Prepare WP6.1 </a:t>
            </a:r>
            <a:r>
              <a:rPr lang="en-GB" sz="2800" dirty="0" smtClean="0">
                <a:solidFill>
                  <a:schemeClr val="accent1"/>
                </a:solidFill>
                <a:cs typeface="Verdana" charset="0"/>
              </a:rPr>
              <a:t>(2013-2016</a:t>
            </a:r>
            <a:r>
              <a:rPr lang="en-GB" sz="2800" dirty="0">
                <a:solidFill>
                  <a:schemeClr val="accent1"/>
                </a:solidFill>
                <a:cs typeface="Verdana" charset="0"/>
              </a:rPr>
              <a:t>) </a:t>
            </a:r>
            <a:endParaRPr lang="fr-FR" sz="2800" dirty="0">
              <a:solidFill>
                <a:schemeClr val="accent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1" y="1981200"/>
            <a:ext cx="7999040" cy="425611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Experts </a:t>
            </a:r>
            <a:r>
              <a:rPr lang="en-GB" sz="2400" dirty="0">
                <a:solidFill>
                  <a:srgbClr val="000000"/>
                </a:solidFill>
                <a:cs typeface="Verdana" charset="0"/>
              </a:rPr>
              <a:t>interactions (from early to later </a:t>
            </a: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accident stages) impact capacities </a:t>
            </a:r>
            <a:r>
              <a:rPr lang="en-GB" sz="2400" dirty="0">
                <a:solidFill>
                  <a:srgbClr val="000000"/>
                </a:solidFill>
                <a:cs typeface="Verdana" charset="0"/>
              </a:rPr>
              <a:t>of people to access </a:t>
            </a: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reliable information and to elaborate </a:t>
            </a:r>
            <a:r>
              <a:rPr lang="en-GB" sz="2400" dirty="0">
                <a:solidFill>
                  <a:srgbClr val="000000"/>
                </a:solidFill>
                <a:cs typeface="Verdana" charset="0"/>
              </a:rPr>
              <a:t>a meaningful </a:t>
            </a: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understanding </a:t>
            </a:r>
            <a:r>
              <a:rPr lang="en-GB" sz="2400" dirty="0">
                <a:solidFill>
                  <a:srgbClr val="000000"/>
                </a:solidFill>
                <a:cs typeface="Verdana" charset="0"/>
              </a:rPr>
              <a:t>of the complex situation they are plunged in. </a:t>
            </a:r>
            <a:endParaRPr lang="en-GB" sz="2400" dirty="0" smtClean="0">
              <a:solidFill>
                <a:srgbClr val="000000"/>
              </a:solidFill>
              <a:cs typeface="Verdana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Experts </a:t>
            </a:r>
            <a:r>
              <a:rPr lang="en-GB" sz="2400" dirty="0">
                <a:solidFill>
                  <a:srgbClr val="000000"/>
                </a:solidFill>
                <a:cs typeface="Verdana" charset="0"/>
              </a:rPr>
              <a:t>views differences </a:t>
            </a: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are </a:t>
            </a:r>
            <a:r>
              <a:rPr lang="en-GB" sz="2400" dirty="0">
                <a:solidFill>
                  <a:srgbClr val="000000"/>
                </a:solidFill>
                <a:cs typeface="Verdana" charset="0"/>
              </a:rPr>
              <a:t>an asset </a:t>
            </a: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(</a:t>
            </a:r>
            <a:r>
              <a:rPr lang="en-GB" sz="2400" dirty="0" err="1" smtClean="0">
                <a:solidFill>
                  <a:srgbClr val="000000"/>
                </a:solidFill>
                <a:cs typeface="Verdana" charset="0"/>
              </a:rPr>
              <a:t>diversty</a:t>
            </a: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 is a resource)</a:t>
            </a:r>
            <a:endParaRPr lang="en-GB" sz="2400" dirty="0" smtClean="0">
              <a:solidFill>
                <a:srgbClr val="000000"/>
              </a:solidFill>
              <a:cs typeface="Verdana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400" dirty="0">
                <a:solidFill>
                  <a:srgbClr val="000000"/>
                </a:solidFill>
                <a:cs typeface="Verdana" charset="0"/>
              </a:rPr>
              <a:t>B</a:t>
            </a: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ut </a:t>
            </a:r>
            <a:r>
              <a:rPr lang="en-GB" sz="2400" dirty="0">
                <a:solidFill>
                  <a:srgbClr val="000000"/>
                </a:solidFill>
                <a:cs typeface="Verdana" charset="0"/>
              </a:rPr>
              <a:t>the interactions of the Experts can also be highly detrimental to </a:t>
            </a: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society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Instead </a:t>
            </a:r>
            <a:r>
              <a:rPr lang="en-GB" sz="2400" dirty="0">
                <a:solidFill>
                  <a:srgbClr val="000000"/>
                </a:solidFill>
                <a:cs typeface="Verdana" charset="0"/>
              </a:rPr>
              <a:t>of contributing to make explicit the rational of their respective position, it might be confusing and contributing to social distrust </a:t>
            </a: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and </a:t>
            </a:r>
            <a:r>
              <a:rPr lang="en-GB" sz="2400" dirty="0">
                <a:solidFill>
                  <a:srgbClr val="000000"/>
                </a:solidFill>
                <a:cs typeface="Verdana" charset="0"/>
              </a:rPr>
              <a:t>to people </a:t>
            </a:r>
            <a:r>
              <a:rPr lang="en-GB" sz="2400" dirty="0" smtClean="0">
                <a:solidFill>
                  <a:srgbClr val="000000"/>
                </a:solidFill>
                <a:cs typeface="Verdana" charset="0"/>
              </a:rPr>
              <a:t>disarray.</a:t>
            </a:r>
          </a:p>
        </p:txBody>
      </p:sp>
    </p:spTree>
    <p:extLst>
      <p:ext uri="{BB962C8B-B14F-4D97-AF65-F5344CB8AC3E}">
        <p14:creationId xmlns:p14="http://schemas.microsoft.com/office/powerpoint/2010/main" val="606273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49325" y="692696"/>
            <a:ext cx="7384553" cy="1105049"/>
          </a:xfrm>
        </p:spPr>
        <p:txBody>
          <a:bodyPr/>
          <a:lstStyle/>
          <a:p>
            <a: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An Open </a:t>
            </a:r>
            <a:r>
              <a:rPr lang="fr-FR" sz="3200" dirty="0" err="1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Definition</a:t>
            </a:r>
            <a: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 </a:t>
            </a:r>
            <a:r>
              <a:rPr lang="fr-FR" sz="3200" dirty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of </a:t>
            </a:r>
            <a: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Experts</a:t>
            </a:r>
            <a:r>
              <a:rPr lang="en-GB" sz="3200" dirty="0">
                <a:solidFill>
                  <a:schemeClr val="accent1"/>
                </a:solidFill>
              </a:rPr>
              <a:t> (</a:t>
            </a:r>
            <a:r>
              <a:rPr lang="en-GB" sz="3200" dirty="0" smtClean="0">
                <a:solidFill>
                  <a:schemeClr val="accent1"/>
                </a:solidFill>
              </a:rPr>
              <a:t>Prepare)</a:t>
            </a:r>
            <a:br>
              <a:rPr lang="en-GB" sz="3200" dirty="0" smtClean="0">
                <a:solidFill>
                  <a:schemeClr val="accent1"/>
                </a:solidFill>
              </a:rPr>
            </a:b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49325" y="1628800"/>
            <a:ext cx="7661275" cy="5112567"/>
          </a:xfrm>
        </p:spPr>
        <p:txBody>
          <a:bodyPr/>
          <a:lstStyle/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400" dirty="0"/>
              <a:t>I</a:t>
            </a:r>
            <a:r>
              <a:rPr lang="en-GB" sz="2400" dirty="0" smtClean="0"/>
              <a:t>n </a:t>
            </a:r>
            <a:r>
              <a:rPr lang="en-GB" sz="2400" dirty="0"/>
              <a:t>the wider sense of “knowledgeable person” or “person recognised as such” </a:t>
            </a:r>
            <a:r>
              <a:rPr lang="en-GB" sz="2400" dirty="0" smtClean="0"/>
              <a:t>typically ranging : </a:t>
            </a:r>
          </a:p>
          <a:p>
            <a:pPr marL="784225" lvl="1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400" dirty="0" smtClean="0"/>
              <a:t>from </a:t>
            </a:r>
            <a:r>
              <a:rPr lang="en-GB" sz="2400" dirty="0"/>
              <a:t>institutional experts, academics, non institutional scientific experts </a:t>
            </a:r>
            <a:endParaRPr lang="en-GB" sz="2400" dirty="0" smtClean="0"/>
          </a:p>
          <a:p>
            <a:pPr marL="784225" lvl="1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400" dirty="0" smtClean="0"/>
              <a:t>to </a:t>
            </a:r>
            <a:r>
              <a:rPr lang="en-GB" sz="2400" dirty="0"/>
              <a:t>people “spending significantly more time than the average population” on the issues raised by the emergency </a:t>
            </a:r>
            <a:r>
              <a:rPr lang="en-GB" sz="2400" dirty="0" smtClean="0"/>
              <a:t>and post-accident situations</a:t>
            </a:r>
            <a:endParaRPr lang="fr-FR" sz="2400" dirty="0">
              <a:latin typeface="Calibri" pitchFamily="-110" charset="0"/>
            </a:endParaRP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400" dirty="0"/>
              <a:t>Experts are not necessarily scientists but people who develop a capacity to express knowledgeable views in a refutable way (logical argumentation based on reliable data, etc.)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400" dirty="0"/>
              <a:t>Experts are not self-declared but acknowledged by social processes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2932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533358" cy="1143000"/>
          </a:xfrm>
        </p:spPr>
        <p:txBody>
          <a:bodyPr/>
          <a:lstStyle/>
          <a:p>
            <a:pPr algn="l" eaLnBrk="1" hangingPunct="1"/>
            <a: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	</a:t>
            </a:r>
            <a:r>
              <a:rPr lang="en-GB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Various Roles of the Experts</a:t>
            </a:r>
            <a: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/>
            </a:r>
            <a:b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</a:br>
            <a:endParaRPr lang="fr-FR" sz="3200" dirty="0">
              <a:solidFill>
                <a:schemeClr val="accent1"/>
              </a:solidFill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7411" name="Sous-titre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395536" y="1844824"/>
            <a:ext cx="8352928" cy="4780109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lIns="360000" tIns="360000" rIns="360000">
            <a:prstTxWarp prst="textNoShape">
              <a:avLst/>
            </a:prstTxWarp>
            <a:spAutoFit/>
          </a:bodyPr>
          <a:lstStyle/>
          <a:p>
            <a:pPr>
              <a:buClr>
                <a:srgbClr val="595959"/>
              </a:buClr>
              <a:defRPr/>
            </a:pPr>
            <a:r>
              <a:rPr lang="en-GB" sz="2400" dirty="0" smtClean="0">
                <a:latin typeface="Calibri" pitchFamily="-110" charset="0"/>
              </a:rPr>
              <a:t>Experts can contribute to: </a:t>
            </a:r>
          </a:p>
          <a:p>
            <a:pPr>
              <a:buClr>
                <a:srgbClr val="595959"/>
              </a:buClr>
              <a:defRPr/>
            </a:pPr>
            <a:endParaRPr lang="en-GB" sz="2400" dirty="0" smtClean="0">
              <a:latin typeface="Calibri" pitchFamily="-110" charset="0"/>
            </a:endParaRP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400" dirty="0" smtClean="0">
                <a:latin typeface="Calibri" pitchFamily="-110" charset="0"/>
              </a:rPr>
              <a:t>Explain what happens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400" dirty="0" smtClean="0">
                <a:latin typeface="Calibri" pitchFamily="-110" charset="0"/>
              </a:rPr>
              <a:t>Characterize and assess the seriousness of the emergency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400" dirty="0" smtClean="0">
                <a:latin typeface="Calibri" pitchFamily="-110" charset="0"/>
              </a:rPr>
              <a:t>Model and forecast the consequences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400" dirty="0" smtClean="0">
                <a:latin typeface="Calibri" pitchFamily="-110" charset="0"/>
              </a:rPr>
              <a:t>Provide advice or recommendations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400" dirty="0" smtClean="0">
                <a:latin typeface="Calibri" pitchFamily="-110" charset="0"/>
              </a:rPr>
              <a:t>Alert on wrong developments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400" dirty="0" smtClean="0">
                <a:latin typeface="Calibri" pitchFamily="-110" charset="0"/>
              </a:rPr>
              <a:t>Criticize decisions being made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endParaRPr lang="en-GB" sz="2400" dirty="0">
              <a:latin typeface="Calibri" pitchFamily="-110" charset="0"/>
            </a:endParaRPr>
          </a:p>
          <a:p>
            <a:pPr>
              <a:buClr>
                <a:srgbClr val="595959"/>
              </a:buClr>
              <a:defRPr/>
            </a:pPr>
            <a:r>
              <a:rPr lang="en-GB" sz="2400" dirty="0" smtClean="0">
                <a:latin typeface="Calibri" pitchFamily="-110" charset="0"/>
              </a:rPr>
              <a:t>Experts Interact with decision makers, stakeholders, journalists, local populations, individuals…</a:t>
            </a:r>
          </a:p>
          <a:p>
            <a:pPr>
              <a:buClr>
                <a:srgbClr val="595959"/>
              </a:buClr>
              <a:defRPr/>
            </a:pPr>
            <a:endParaRPr lang="en-US" sz="2000" dirty="0">
              <a:latin typeface="Calibri" pitchFamily="-110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868144" y="6464831"/>
            <a:ext cx="309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34F074-621C-7E44-8545-4DB2CFABC9B8}" type="slidenum">
              <a:rPr lang="fr-FR" sz="1400" smtClean="0">
                <a:solidFill>
                  <a:srgbClr val="800000"/>
                </a:solidFill>
              </a:rPr>
              <a:t>5</a:t>
            </a:fld>
            <a:endParaRPr lang="fr-FR" sz="14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658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1"/>
          <p:cNvSpPr>
            <a:spLocks noGrp="1"/>
          </p:cNvSpPr>
          <p:nvPr>
            <p:ph type="title"/>
          </p:nvPr>
        </p:nvSpPr>
        <p:spPr>
          <a:xfrm>
            <a:off x="949324" y="548680"/>
            <a:ext cx="6969151" cy="1143000"/>
          </a:xfrm>
        </p:spPr>
        <p:txBody>
          <a:bodyPr/>
          <a:lstStyle/>
          <a:p>
            <a:pPr algn="l" eaLnBrk="1" hangingPunct="1"/>
            <a:r>
              <a:rPr lang="fr-FR" sz="3200" dirty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	</a:t>
            </a:r>
            <a: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/>
            </a:r>
            <a:b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</a:br>
            <a:r>
              <a:rPr lang="fr-FR" sz="3200" dirty="0" err="1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Diversity</a:t>
            </a:r>
            <a: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 of Experts Social Positions</a:t>
            </a:r>
            <a:b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</a:br>
            <a:endParaRPr lang="fr-FR" sz="3200" dirty="0">
              <a:solidFill>
                <a:schemeClr val="accent1"/>
              </a:solidFill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7411" name="Sous-titre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97679" y="1833211"/>
            <a:ext cx="7909640" cy="441077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lIns="360000" tIns="360000" rIns="360000">
            <a:prstTxWarp prst="textNoShape">
              <a:avLst/>
            </a:prstTxWarp>
            <a:spAutoFit/>
          </a:bodyPr>
          <a:lstStyle/>
          <a:p>
            <a:pPr>
              <a:buClr>
                <a:srgbClr val="595959"/>
              </a:buClr>
              <a:defRPr/>
            </a:pPr>
            <a:r>
              <a:rPr lang="en-GB" sz="2000" dirty="0" smtClean="0">
                <a:solidFill>
                  <a:srgbClr val="262626"/>
                </a:solidFill>
                <a:latin typeface="+mn-lt"/>
              </a:rPr>
              <a:t>Diversity of Experts statute :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+mn-lt"/>
              </a:rPr>
              <a:t>Institutional experts, from public bodies (State administrations, authorities, public agencies…), and the industry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+mn-lt"/>
              </a:rPr>
              <a:t>Academic experts (universities…)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+mn-lt"/>
              </a:rPr>
              <a:t>Non institutional experts, from independent consultancy groups, NGOs, or even simple trained citizens…</a:t>
            </a:r>
          </a:p>
          <a:p>
            <a:pPr>
              <a:buClr>
                <a:srgbClr val="595959"/>
              </a:buClr>
              <a:defRPr/>
            </a:pPr>
            <a:endParaRPr lang="en-GB" sz="2000" dirty="0" smtClean="0">
              <a:latin typeface="+mn-lt"/>
            </a:endParaRPr>
          </a:p>
          <a:p>
            <a:pPr>
              <a:buClr>
                <a:srgbClr val="595959"/>
              </a:buClr>
              <a:defRPr/>
            </a:pPr>
            <a:r>
              <a:rPr lang="en-GB" sz="2000" dirty="0" smtClean="0">
                <a:solidFill>
                  <a:srgbClr val="262626"/>
                </a:solidFill>
                <a:latin typeface="+mn-lt"/>
              </a:rPr>
              <a:t>Other differences: </a:t>
            </a:r>
            <a:endParaRPr lang="en-GB" sz="2000" dirty="0" smtClean="0">
              <a:latin typeface="+mn-lt"/>
            </a:endParaRP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+mn-lt"/>
              </a:rPr>
              <a:t>Experts in the country of the accident, from neighbouring or remote countries 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+mn-lt"/>
              </a:rPr>
              <a:t>Local, national, international experts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+mn-lt"/>
              </a:rPr>
              <a:t>Experts with a reputation, new to the field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5868144" y="6464831"/>
            <a:ext cx="309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34F074-621C-7E44-8545-4DB2CFABC9B8}" type="slidenum">
              <a:rPr lang="fr-FR" sz="1400" smtClean="0">
                <a:solidFill>
                  <a:srgbClr val="800000"/>
                </a:solidFill>
              </a:rPr>
              <a:t>6</a:t>
            </a:fld>
            <a:endParaRPr lang="fr-FR" sz="14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772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5688632" cy="1143000"/>
          </a:xfrm>
        </p:spPr>
        <p:txBody>
          <a:bodyPr/>
          <a:lstStyle/>
          <a:p>
            <a:pPr algn="l" eaLnBrk="1" hangingPunct="1"/>
            <a: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	</a:t>
            </a:r>
            <a:r>
              <a:rPr lang="en-GB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Fields of Knowledge</a:t>
            </a:r>
            <a: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/>
            </a:r>
            <a:b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</a:br>
            <a:endParaRPr lang="fr-FR" sz="3200" dirty="0">
              <a:solidFill>
                <a:schemeClr val="accent1"/>
              </a:solidFill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7411" name="Sous-titre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11560" y="1700808"/>
            <a:ext cx="7909640" cy="4718554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lIns="360000" tIns="360000" rIns="360000">
            <a:prstTxWarp prst="textNoShape">
              <a:avLst/>
            </a:prstTxWarp>
            <a:spAutoFit/>
          </a:bodyPr>
          <a:lstStyle/>
          <a:p>
            <a:pPr>
              <a:buClr>
                <a:srgbClr val="595959"/>
              </a:buClr>
              <a:defRPr/>
            </a:pPr>
            <a:r>
              <a:rPr lang="en-GB" sz="2000" b="1" dirty="0" smtClean="0">
                <a:solidFill>
                  <a:srgbClr val="262626"/>
                </a:solidFill>
                <a:latin typeface="+mn-lt"/>
                <a:sym typeface="Wingdings"/>
              </a:rPr>
              <a:t>Various competencies needed</a:t>
            </a:r>
            <a:r>
              <a:rPr lang="en-GB" sz="2000" b="1" dirty="0" smtClean="0">
                <a:solidFill>
                  <a:srgbClr val="262626"/>
                </a:solidFill>
                <a:latin typeface="+mn-lt"/>
              </a:rPr>
              <a:t>: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Nuclear safety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Radiological protection and health physics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Geophysics (geology, seismology, climatology…)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Ecology, environmental sciences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Civilian protection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Social sciences (sociology, socio-psychology, psychology…)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Economics, energy policy, agriculture…</a:t>
            </a:r>
          </a:p>
          <a:p>
            <a:pPr>
              <a:buClr>
                <a:srgbClr val="595959"/>
              </a:buClr>
              <a:defRPr/>
            </a:pPr>
            <a:endParaRPr lang="en-GB" sz="2000" dirty="0" smtClean="0">
              <a:latin typeface="Calibri" pitchFamily="-110" charset="0"/>
            </a:endParaRPr>
          </a:p>
          <a:p>
            <a:pPr>
              <a:buClr>
                <a:srgbClr val="595959"/>
              </a:buClr>
              <a:defRPr/>
            </a:pPr>
            <a:r>
              <a:rPr lang="en-GB" sz="2000" b="1" dirty="0" smtClean="0">
                <a:solidFill>
                  <a:srgbClr val="262626"/>
                </a:solidFill>
                <a:latin typeface="+mn-lt"/>
              </a:rPr>
              <a:t>Other factors:</a:t>
            </a:r>
            <a:endParaRPr lang="en-GB" sz="2000" dirty="0" smtClean="0">
              <a:latin typeface="+mn-lt"/>
            </a:endParaRP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Broad and systemic expertise / very specialized expertise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Level of training to the interactions involved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Return of experience of similar situations, etc.</a:t>
            </a:r>
          </a:p>
          <a:p>
            <a:pPr>
              <a:buClr>
                <a:srgbClr val="595959"/>
              </a:buClr>
              <a:defRPr/>
            </a:pPr>
            <a:endParaRPr lang="en-GB" sz="2000" dirty="0">
              <a:latin typeface="Calibri" pitchFamily="-110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868144" y="6464831"/>
            <a:ext cx="309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34F074-621C-7E44-8545-4DB2CFABC9B8}" type="slidenum">
              <a:rPr lang="fr-FR" sz="1400" smtClean="0">
                <a:solidFill>
                  <a:srgbClr val="800000"/>
                </a:solidFill>
              </a:rPr>
              <a:t>7</a:t>
            </a:fld>
            <a:endParaRPr lang="fr-FR" sz="14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688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re 1"/>
          <p:cNvSpPr>
            <a:spLocks noGrp="1"/>
          </p:cNvSpPr>
          <p:nvPr>
            <p:ph type="title"/>
          </p:nvPr>
        </p:nvSpPr>
        <p:spPr>
          <a:xfrm>
            <a:off x="949324" y="548680"/>
            <a:ext cx="7367091" cy="1143000"/>
          </a:xfrm>
        </p:spPr>
        <p:txBody>
          <a:bodyPr/>
          <a:lstStyle/>
          <a:p>
            <a:pPr algn="l" eaLnBrk="1" hangingPunct="1"/>
            <a:r>
              <a:rPr lang="en-GB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>Diversity of Expertise Themes &amp; Topics</a:t>
            </a:r>
            <a: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  <a:t/>
            </a:r>
            <a:br>
              <a:rPr lang="fr-FR" sz="3200" dirty="0" smtClean="0">
                <a:solidFill>
                  <a:schemeClr val="accent1"/>
                </a:solidFill>
                <a:latin typeface="Arial" pitchFamily="-110" charset="0"/>
                <a:ea typeface="ＭＳ Ｐゴシック" pitchFamily="-110" charset="-128"/>
                <a:cs typeface="ＭＳ Ｐゴシック" pitchFamily="-110" charset="-128"/>
              </a:rPr>
            </a:br>
            <a:endParaRPr lang="fr-FR" sz="3200" dirty="0">
              <a:solidFill>
                <a:schemeClr val="accent1"/>
              </a:solidFill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7411" name="Sous-titre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  <a:p>
            <a:pPr eaLnBrk="1" hangingPunct="1"/>
            <a:endParaRPr lang="fr-FR" dirty="0">
              <a:latin typeface="Arial" pitchFamily="-110" charset="0"/>
              <a:ea typeface="ＭＳ Ｐゴシック" pitchFamily="-110" charset="-128"/>
              <a:cs typeface="ＭＳ Ｐゴシック" pitchFamily="-110" charset="-128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11560" y="1700808"/>
            <a:ext cx="7909640" cy="4718554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lIns="360000" tIns="360000" rIns="360000">
            <a:prstTxWarp prst="textNoShape">
              <a:avLst/>
            </a:prstTxWarp>
            <a:spAutoFit/>
          </a:bodyPr>
          <a:lstStyle/>
          <a:p>
            <a:pPr>
              <a:buClr>
                <a:srgbClr val="595959"/>
              </a:buClr>
              <a:defRPr/>
            </a:pPr>
            <a:r>
              <a:rPr lang="en-GB" sz="2000" b="1" dirty="0" smtClean="0">
                <a:solidFill>
                  <a:srgbClr val="262626"/>
                </a:solidFill>
                <a:latin typeface="+mn-lt"/>
              </a:rPr>
              <a:t>Main themes: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The nuclear accident and its developments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The radiological situation and its developments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The decisions to be made to protect the populations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The reasons for the accident and the chain of responsibility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The consequences of the accident on economics, energy policy</a:t>
            </a:r>
          </a:p>
          <a:p>
            <a:pPr>
              <a:buClr>
                <a:srgbClr val="595959"/>
              </a:buClr>
              <a:defRPr/>
            </a:pPr>
            <a:r>
              <a:rPr lang="en-GB" sz="2000" b="1" dirty="0">
                <a:solidFill>
                  <a:srgbClr val="262626"/>
                </a:solidFill>
                <a:latin typeface="+mn-lt"/>
              </a:rPr>
              <a:t>T</a:t>
            </a:r>
            <a:r>
              <a:rPr lang="en-GB" sz="2000" b="1" dirty="0" smtClean="0">
                <a:solidFill>
                  <a:srgbClr val="262626"/>
                </a:solidFill>
                <a:latin typeface="+mn-lt"/>
              </a:rPr>
              <a:t>opics:</a:t>
            </a:r>
            <a:endParaRPr lang="en-GB" sz="2000" dirty="0" smtClean="0">
              <a:latin typeface="+mn-lt"/>
            </a:endParaRP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Generic or specific (food contamination / marine food) 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Expected or unexpected (core melting / use of salted water)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Various level of relevance (Fukushima radioactive fallout in Europe)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Context dependent (e.g. the national status of energy debate)</a:t>
            </a:r>
          </a:p>
          <a:p>
            <a:pPr marL="342900" indent="-342900">
              <a:buClr>
                <a:srgbClr val="595959"/>
              </a:buClr>
              <a:buFont typeface="Arial" charset="0"/>
              <a:buChar char="•"/>
              <a:defRPr/>
            </a:pPr>
            <a:r>
              <a:rPr lang="en-GB" sz="2000" dirty="0" smtClean="0">
                <a:latin typeface="Calibri" pitchFamily="-110" charset="0"/>
              </a:rPr>
              <a:t>Developing in social dynamics (controversies, media picked…)</a:t>
            </a:r>
          </a:p>
          <a:p>
            <a:pPr>
              <a:buClr>
                <a:srgbClr val="595959"/>
              </a:buClr>
              <a:defRPr/>
            </a:pPr>
            <a:endParaRPr lang="en-US" sz="2000" dirty="0">
              <a:latin typeface="Calibri" pitchFamily="-110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8028384" y="116632"/>
            <a:ext cx="9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dirty="0" smtClean="0"/>
              <a:t>WP6.1</a:t>
            </a:r>
            <a:endParaRPr lang="fr-FR" sz="2000" dirty="0"/>
          </a:p>
        </p:txBody>
      </p:sp>
      <p:sp>
        <p:nvSpPr>
          <p:cNvPr id="9" name="ZoneTexte 8"/>
          <p:cNvSpPr txBox="1"/>
          <p:nvPr/>
        </p:nvSpPr>
        <p:spPr>
          <a:xfrm>
            <a:off x="5868144" y="6464831"/>
            <a:ext cx="309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34F074-621C-7E44-8545-4DB2CFABC9B8}" type="slidenum">
              <a:rPr lang="fr-FR" sz="1400" smtClean="0">
                <a:solidFill>
                  <a:srgbClr val="800000"/>
                </a:solidFill>
              </a:rPr>
              <a:t>8</a:t>
            </a:fld>
            <a:endParaRPr lang="fr-FR" sz="1400" dirty="0">
              <a:solidFill>
                <a:srgbClr val="800000"/>
              </a:solidFill>
            </a:endParaRPr>
          </a:p>
        </p:txBody>
      </p:sp>
      <p:grpSp>
        <p:nvGrpSpPr>
          <p:cNvPr id="11" name="Grouper 18"/>
          <p:cNvGrpSpPr>
            <a:grpSpLocks noChangeAspect="1"/>
          </p:cNvGrpSpPr>
          <p:nvPr/>
        </p:nvGrpSpPr>
        <p:grpSpPr bwMode="auto">
          <a:xfrm>
            <a:off x="6228184" y="188640"/>
            <a:ext cx="1844726" cy="252000"/>
            <a:chOff x="4644009" y="260648"/>
            <a:chExt cx="3314700" cy="525462"/>
          </a:xfrm>
        </p:grpSpPr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644009" y="260648"/>
              <a:ext cx="3314700" cy="525462"/>
            </a:xfrm>
            <a:prstGeom prst="rect">
              <a:avLst/>
            </a:prstGeom>
            <a:solidFill>
              <a:srgbClr val="333333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4801164" y="319378"/>
              <a:ext cx="404821" cy="407994"/>
              <a:chOff x="-16" y="23"/>
              <a:chExt cx="20021" cy="19954"/>
            </a:xfrm>
          </p:grpSpPr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-16" y="9107"/>
                <a:ext cx="1806" cy="1786"/>
              </a:xfrm>
              <a:custGeom>
                <a:avLst/>
                <a:gdLst>
                  <a:gd name="T0" fmla="*/ 253 w 20000"/>
                  <a:gd name="T1" fmla="*/ 1776 h 20000"/>
                  <a:gd name="T2" fmla="*/ 518 w 20000"/>
                  <a:gd name="T3" fmla="*/ 1107 h 20000"/>
                  <a:gd name="T4" fmla="*/ 0 w 20000"/>
                  <a:gd name="T5" fmla="*/ 668 h 20000"/>
                  <a:gd name="T6" fmla="*/ 644 w 20000"/>
                  <a:gd name="T7" fmla="*/ 668 h 20000"/>
                  <a:gd name="T8" fmla="*/ 898 w 20000"/>
                  <a:gd name="T9" fmla="*/ 0 h 20000"/>
                  <a:gd name="T10" fmla="*/ 1151 w 20000"/>
                  <a:gd name="T11" fmla="*/ 668 h 20000"/>
                  <a:gd name="T12" fmla="*/ 1795 w 20000"/>
                  <a:gd name="T13" fmla="*/ 668 h 20000"/>
                  <a:gd name="T14" fmla="*/ 1278 w 20000"/>
                  <a:gd name="T15" fmla="*/ 1107 h 20000"/>
                  <a:gd name="T16" fmla="*/ 1542 w 20000"/>
                  <a:gd name="T17" fmla="*/ 1776 h 20000"/>
                  <a:gd name="T18" fmla="*/ 898 w 20000"/>
                  <a:gd name="T19" fmla="*/ 1326 h 20000"/>
                  <a:gd name="T20" fmla="*/ 253 w 20000"/>
                  <a:gd name="T21" fmla="*/ 1776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1476" y="13610"/>
                <a:ext cx="1806" cy="1863"/>
              </a:xfrm>
              <a:custGeom>
                <a:avLst/>
                <a:gdLst>
                  <a:gd name="T0" fmla="*/ 253 w 20000"/>
                  <a:gd name="T1" fmla="*/ 1852 h 20000"/>
                  <a:gd name="T2" fmla="*/ 518 w 20000"/>
                  <a:gd name="T3" fmla="*/ 1155 h 20000"/>
                  <a:gd name="T4" fmla="*/ 0 w 20000"/>
                  <a:gd name="T5" fmla="*/ 697 h 20000"/>
                  <a:gd name="T6" fmla="*/ 644 w 20000"/>
                  <a:gd name="T7" fmla="*/ 697 h 20000"/>
                  <a:gd name="T8" fmla="*/ 898 w 20000"/>
                  <a:gd name="T9" fmla="*/ 0 h 20000"/>
                  <a:gd name="T10" fmla="*/ 1151 w 20000"/>
                  <a:gd name="T11" fmla="*/ 697 h 20000"/>
                  <a:gd name="T12" fmla="*/ 1795 w 20000"/>
                  <a:gd name="T13" fmla="*/ 697 h 20000"/>
                  <a:gd name="T14" fmla="*/ 1278 w 20000"/>
                  <a:gd name="T15" fmla="*/ 1155 h 20000"/>
                  <a:gd name="T16" fmla="*/ 1542 w 20000"/>
                  <a:gd name="T17" fmla="*/ 1852 h 20000"/>
                  <a:gd name="T18" fmla="*/ 898 w 20000"/>
                  <a:gd name="T19" fmla="*/ 1384 h 20000"/>
                  <a:gd name="T20" fmla="*/ 253 w 20000"/>
                  <a:gd name="T21" fmla="*/ 1852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4538" y="16638"/>
                <a:ext cx="1806" cy="1863"/>
              </a:xfrm>
              <a:custGeom>
                <a:avLst/>
                <a:gdLst>
                  <a:gd name="T0" fmla="*/ 253 w 20000"/>
                  <a:gd name="T1" fmla="*/ 1852 h 20000"/>
                  <a:gd name="T2" fmla="*/ 518 w 20000"/>
                  <a:gd name="T3" fmla="*/ 1155 h 20000"/>
                  <a:gd name="T4" fmla="*/ 0 w 20000"/>
                  <a:gd name="T5" fmla="*/ 697 h 20000"/>
                  <a:gd name="T6" fmla="*/ 644 w 20000"/>
                  <a:gd name="T7" fmla="*/ 697 h 20000"/>
                  <a:gd name="T8" fmla="*/ 898 w 20000"/>
                  <a:gd name="T9" fmla="*/ 0 h 20000"/>
                  <a:gd name="T10" fmla="*/ 1151 w 20000"/>
                  <a:gd name="T11" fmla="*/ 697 h 20000"/>
                  <a:gd name="T12" fmla="*/ 1795 w 20000"/>
                  <a:gd name="T13" fmla="*/ 697 h 20000"/>
                  <a:gd name="T14" fmla="*/ 1278 w 20000"/>
                  <a:gd name="T15" fmla="*/ 1155 h 20000"/>
                  <a:gd name="T16" fmla="*/ 1542 w 20000"/>
                  <a:gd name="T17" fmla="*/ 1852 h 20000"/>
                  <a:gd name="T18" fmla="*/ 898 w 20000"/>
                  <a:gd name="T19" fmla="*/ 1384 h 20000"/>
                  <a:gd name="T20" fmla="*/ 253 w 20000"/>
                  <a:gd name="T21" fmla="*/ 1852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9092" y="18191"/>
                <a:ext cx="1806" cy="1786"/>
              </a:xfrm>
              <a:custGeom>
                <a:avLst/>
                <a:gdLst>
                  <a:gd name="T0" fmla="*/ 253 w 20000"/>
                  <a:gd name="T1" fmla="*/ 1776 h 20000"/>
                  <a:gd name="T2" fmla="*/ 518 w 20000"/>
                  <a:gd name="T3" fmla="*/ 1107 h 20000"/>
                  <a:gd name="T4" fmla="*/ 0 w 20000"/>
                  <a:gd name="T5" fmla="*/ 668 h 20000"/>
                  <a:gd name="T6" fmla="*/ 644 w 20000"/>
                  <a:gd name="T7" fmla="*/ 668 h 20000"/>
                  <a:gd name="T8" fmla="*/ 898 w 20000"/>
                  <a:gd name="T9" fmla="*/ 0 h 20000"/>
                  <a:gd name="T10" fmla="*/ 1151 w 20000"/>
                  <a:gd name="T11" fmla="*/ 668 h 20000"/>
                  <a:gd name="T12" fmla="*/ 1795 w 20000"/>
                  <a:gd name="T13" fmla="*/ 668 h 20000"/>
                  <a:gd name="T14" fmla="*/ 1278 w 20000"/>
                  <a:gd name="T15" fmla="*/ 1107 h 20000"/>
                  <a:gd name="T16" fmla="*/ 1542 w 20000"/>
                  <a:gd name="T17" fmla="*/ 1776 h 20000"/>
                  <a:gd name="T18" fmla="*/ 898 w 20000"/>
                  <a:gd name="T19" fmla="*/ 1326 h 20000"/>
                  <a:gd name="T20" fmla="*/ 253 w 20000"/>
                  <a:gd name="T21" fmla="*/ 1776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13645" y="16638"/>
                <a:ext cx="1806" cy="1863"/>
              </a:xfrm>
              <a:custGeom>
                <a:avLst/>
                <a:gdLst>
                  <a:gd name="T0" fmla="*/ 253 w 20000"/>
                  <a:gd name="T1" fmla="*/ 1852 h 20000"/>
                  <a:gd name="T2" fmla="*/ 518 w 20000"/>
                  <a:gd name="T3" fmla="*/ 1155 h 20000"/>
                  <a:gd name="T4" fmla="*/ 0 w 20000"/>
                  <a:gd name="T5" fmla="*/ 697 h 20000"/>
                  <a:gd name="T6" fmla="*/ 644 w 20000"/>
                  <a:gd name="T7" fmla="*/ 697 h 20000"/>
                  <a:gd name="T8" fmla="*/ 898 w 20000"/>
                  <a:gd name="T9" fmla="*/ 0 h 20000"/>
                  <a:gd name="T10" fmla="*/ 1151 w 20000"/>
                  <a:gd name="T11" fmla="*/ 697 h 20000"/>
                  <a:gd name="T12" fmla="*/ 1795 w 20000"/>
                  <a:gd name="T13" fmla="*/ 697 h 20000"/>
                  <a:gd name="T14" fmla="*/ 1278 w 20000"/>
                  <a:gd name="T15" fmla="*/ 1155 h 20000"/>
                  <a:gd name="T16" fmla="*/ 1542 w 20000"/>
                  <a:gd name="T17" fmla="*/ 1852 h 20000"/>
                  <a:gd name="T18" fmla="*/ 898 w 20000"/>
                  <a:gd name="T19" fmla="*/ 1384 h 20000"/>
                  <a:gd name="T20" fmla="*/ 253 w 20000"/>
                  <a:gd name="T21" fmla="*/ 1852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16707" y="13610"/>
                <a:ext cx="1806" cy="1863"/>
              </a:xfrm>
              <a:custGeom>
                <a:avLst/>
                <a:gdLst>
                  <a:gd name="T0" fmla="*/ 253 w 20000"/>
                  <a:gd name="T1" fmla="*/ 1852 h 20000"/>
                  <a:gd name="T2" fmla="*/ 518 w 20000"/>
                  <a:gd name="T3" fmla="*/ 1155 h 20000"/>
                  <a:gd name="T4" fmla="*/ 0 w 20000"/>
                  <a:gd name="T5" fmla="*/ 697 h 20000"/>
                  <a:gd name="T6" fmla="*/ 644 w 20000"/>
                  <a:gd name="T7" fmla="*/ 697 h 20000"/>
                  <a:gd name="T8" fmla="*/ 898 w 20000"/>
                  <a:gd name="T9" fmla="*/ 0 h 20000"/>
                  <a:gd name="T10" fmla="*/ 1151 w 20000"/>
                  <a:gd name="T11" fmla="*/ 697 h 20000"/>
                  <a:gd name="T12" fmla="*/ 1795 w 20000"/>
                  <a:gd name="T13" fmla="*/ 697 h 20000"/>
                  <a:gd name="T14" fmla="*/ 1278 w 20000"/>
                  <a:gd name="T15" fmla="*/ 1155 h 20000"/>
                  <a:gd name="T16" fmla="*/ 1542 w 20000"/>
                  <a:gd name="T17" fmla="*/ 1852 h 20000"/>
                  <a:gd name="T18" fmla="*/ 898 w 20000"/>
                  <a:gd name="T19" fmla="*/ 1384 h 20000"/>
                  <a:gd name="T20" fmla="*/ 253 w 20000"/>
                  <a:gd name="T21" fmla="*/ 1852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18199" y="9107"/>
                <a:ext cx="1806" cy="1786"/>
              </a:xfrm>
              <a:custGeom>
                <a:avLst/>
                <a:gdLst>
                  <a:gd name="T0" fmla="*/ 253 w 20000"/>
                  <a:gd name="T1" fmla="*/ 1776 h 20000"/>
                  <a:gd name="T2" fmla="*/ 518 w 20000"/>
                  <a:gd name="T3" fmla="*/ 1107 h 20000"/>
                  <a:gd name="T4" fmla="*/ 0 w 20000"/>
                  <a:gd name="T5" fmla="*/ 668 h 20000"/>
                  <a:gd name="T6" fmla="*/ 644 w 20000"/>
                  <a:gd name="T7" fmla="*/ 668 h 20000"/>
                  <a:gd name="T8" fmla="*/ 898 w 20000"/>
                  <a:gd name="T9" fmla="*/ 0 h 20000"/>
                  <a:gd name="T10" fmla="*/ 1151 w 20000"/>
                  <a:gd name="T11" fmla="*/ 668 h 20000"/>
                  <a:gd name="T12" fmla="*/ 1795 w 20000"/>
                  <a:gd name="T13" fmla="*/ 668 h 20000"/>
                  <a:gd name="T14" fmla="*/ 1278 w 20000"/>
                  <a:gd name="T15" fmla="*/ 1107 h 20000"/>
                  <a:gd name="T16" fmla="*/ 1542 w 20000"/>
                  <a:gd name="T17" fmla="*/ 1776 h 20000"/>
                  <a:gd name="T18" fmla="*/ 898 w 20000"/>
                  <a:gd name="T19" fmla="*/ 1326 h 20000"/>
                  <a:gd name="T20" fmla="*/ 253 w 20000"/>
                  <a:gd name="T21" fmla="*/ 1776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1476" y="4526"/>
                <a:ext cx="1806" cy="1863"/>
              </a:xfrm>
              <a:custGeom>
                <a:avLst/>
                <a:gdLst>
                  <a:gd name="T0" fmla="*/ 253 w 20000"/>
                  <a:gd name="T1" fmla="*/ 1852 h 20000"/>
                  <a:gd name="T2" fmla="*/ 518 w 20000"/>
                  <a:gd name="T3" fmla="*/ 1155 h 20000"/>
                  <a:gd name="T4" fmla="*/ 0 w 20000"/>
                  <a:gd name="T5" fmla="*/ 697 h 20000"/>
                  <a:gd name="T6" fmla="*/ 644 w 20000"/>
                  <a:gd name="T7" fmla="*/ 697 h 20000"/>
                  <a:gd name="T8" fmla="*/ 898 w 20000"/>
                  <a:gd name="T9" fmla="*/ 0 h 20000"/>
                  <a:gd name="T10" fmla="*/ 1151 w 20000"/>
                  <a:gd name="T11" fmla="*/ 697 h 20000"/>
                  <a:gd name="T12" fmla="*/ 1795 w 20000"/>
                  <a:gd name="T13" fmla="*/ 697 h 20000"/>
                  <a:gd name="T14" fmla="*/ 1278 w 20000"/>
                  <a:gd name="T15" fmla="*/ 1155 h 20000"/>
                  <a:gd name="T16" fmla="*/ 1542 w 20000"/>
                  <a:gd name="T17" fmla="*/ 1852 h 20000"/>
                  <a:gd name="T18" fmla="*/ 898 w 20000"/>
                  <a:gd name="T19" fmla="*/ 1384 h 20000"/>
                  <a:gd name="T20" fmla="*/ 253 w 20000"/>
                  <a:gd name="T21" fmla="*/ 1852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4538" y="1498"/>
                <a:ext cx="1806" cy="1863"/>
              </a:xfrm>
              <a:custGeom>
                <a:avLst/>
                <a:gdLst>
                  <a:gd name="T0" fmla="*/ 253 w 20000"/>
                  <a:gd name="T1" fmla="*/ 1852 h 20000"/>
                  <a:gd name="T2" fmla="*/ 518 w 20000"/>
                  <a:gd name="T3" fmla="*/ 1155 h 20000"/>
                  <a:gd name="T4" fmla="*/ 0 w 20000"/>
                  <a:gd name="T5" fmla="*/ 697 h 20000"/>
                  <a:gd name="T6" fmla="*/ 644 w 20000"/>
                  <a:gd name="T7" fmla="*/ 697 h 20000"/>
                  <a:gd name="T8" fmla="*/ 898 w 20000"/>
                  <a:gd name="T9" fmla="*/ 0 h 20000"/>
                  <a:gd name="T10" fmla="*/ 1151 w 20000"/>
                  <a:gd name="T11" fmla="*/ 697 h 20000"/>
                  <a:gd name="T12" fmla="*/ 1795 w 20000"/>
                  <a:gd name="T13" fmla="*/ 697 h 20000"/>
                  <a:gd name="T14" fmla="*/ 1278 w 20000"/>
                  <a:gd name="T15" fmla="*/ 1155 h 20000"/>
                  <a:gd name="T16" fmla="*/ 1542 w 20000"/>
                  <a:gd name="T17" fmla="*/ 1852 h 20000"/>
                  <a:gd name="T18" fmla="*/ 898 w 20000"/>
                  <a:gd name="T19" fmla="*/ 1384 h 20000"/>
                  <a:gd name="T20" fmla="*/ 253 w 20000"/>
                  <a:gd name="T21" fmla="*/ 1852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9092" y="23"/>
                <a:ext cx="1806" cy="1786"/>
              </a:xfrm>
              <a:custGeom>
                <a:avLst/>
                <a:gdLst>
                  <a:gd name="T0" fmla="*/ 253 w 20000"/>
                  <a:gd name="T1" fmla="*/ 1776 h 20000"/>
                  <a:gd name="T2" fmla="*/ 518 w 20000"/>
                  <a:gd name="T3" fmla="*/ 1107 h 20000"/>
                  <a:gd name="T4" fmla="*/ 0 w 20000"/>
                  <a:gd name="T5" fmla="*/ 668 h 20000"/>
                  <a:gd name="T6" fmla="*/ 644 w 20000"/>
                  <a:gd name="T7" fmla="*/ 668 h 20000"/>
                  <a:gd name="T8" fmla="*/ 898 w 20000"/>
                  <a:gd name="T9" fmla="*/ 0 h 20000"/>
                  <a:gd name="T10" fmla="*/ 1151 w 20000"/>
                  <a:gd name="T11" fmla="*/ 668 h 20000"/>
                  <a:gd name="T12" fmla="*/ 1795 w 20000"/>
                  <a:gd name="T13" fmla="*/ 668 h 20000"/>
                  <a:gd name="T14" fmla="*/ 1278 w 20000"/>
                  <a:gd name="T15" fmla="*/ 1107 h 20000"/>
                  <a:gd name="T16" fmla="*/ 1542 w 20000"/>
                  <a:gd name="T17" fmla="*/ 1776 h 20000"/>
                  <a:gd name="T18" fmla="*/ 898 w 20000"/>
                  <a:gd name="T19" fmla="*/ 1326 h 20000"/>
                  <a:gd name="T20" fmla="*/ 253 w 20000"/>
                  <a:gd name="T21" fmla="*/ 1776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13645" y="1498"/>
                <a:ext cx="1806" cy="1863"/>
              </a:xfrm>
              <a:custGeom>
                <a:avLst/>
                <a:gdLst>
                  <a:gd name="T0" fmla="*/ 253 w 20000"/>
                  <a:gd name="T1" fmla="*/ 1852 h 20000"/>
                  <a:gd name="T2" fmla="*/ 518 w 20000"/>
                  <a:gd name="T3" fmla="*/ 1155 h 20000"/>
                  <a:gd name="T4" fmla="*/ 0 w 20000"/>
                  <a:gd name="T5" fmla="*/ 697 h 20000"/>
                  <a:gd name="T6" fmla="*/ 644 w 20000"/>
                  <a:gd name="T7" fmla="*/ 697 h 20000"/>
                  <a:gd name="T8" fmla="*/ 898 w 20000"/>
                  <a:gd name="T9" fmla="*/ 0 h 20000"/>
                  <a:gd name="T10" fmla="*/ 1151 w 20000"/>
                  <a:gd name="T11" fmla="*/ 697 h 20000"/>
                  <a:gd name="T12" fmla="*/ 1795 w 20000"/>
                  <a:gd name="T13" fmla="*/ 697 h 20000"/>
                  <a:gd name="T14" fmla="*/ 1278 w 20000"/>
                  <a:gd name="T15" fmla="*/ 1155 h 20000"/>
                  <a:gd name="T16" fmla="*/ 1542 w 20000"/>
                  <a:gd name="T17" fmla="*/ 1852 h 20000"/>
                  <a:gd name="T18" fmla="*/ 898 w 20000"/>
                  <a:gd name="T19" fmla="*/ 1384 h 20000"/>
                  <a:gd name="T20" fmla="*/ 253 w 20000"/>
                  <a:gd name="T21" fmla="*/ 1852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16707" y="4526"/>
                <a:ext cx="1806" cy="1863"/>
              </a:xfrm>
              <a:custGeom>
                <a:avLst/>
                <a:gdLst>
                  <a:gd name="T0" fmla="*/ 253 w 20000"/>
                  <a:gd name="T1" fmla="*/ 1852 h 20000"/>
                  <a:gd name="T2" fmla="*/ 518 w 20000"/>
                  <a:gd name="T3" fmla="*/ 1155 h 20000"/>
                  <a:gd name="T4" fmla="*/ 0 w 20000"/>
                  <a:gd name="T5" fmla="*/ 697 h 20000"/>
                  <a:gd name="T6" fmla="*/ 644 w 20000"/>
                  <a:gd name="T7" fmla="*/ 697 h 20000"/>
                  <a:gd name="T8" fmla="*/ 898 w 20000"/>
                  <a:gd name="T9" fmla="*/ 0 h 20000"/>
                  <a:gd name="T10" fmla="*/ 1151 w 20000"/>
                  <a:gd name="T11" fmla="*/ 697 h 20000"/>
                  <a:gd name="T12" fmla="*/ 1795 w 20000"/>
                  <a:gd name="T13" fmla="*/ 697 h 20000"/>
                  <a:gd name="T14" fmla="*/ 1278 w 20000"/>
                  <a:gd name="T15" fmla="*/ 1155 h 20000"/>
                  <a:gd name="T16" fmla="*/ 1542 w 20000"/>
                  <a:gd name="T17" fmla="*/ 1852 h 20000"/>
                  <a:gd name="T18" fmla="*/ 898 w 20000"/>
                  <a:gd name="T19" fmla="*/ 1384 h 20000"/>
                  <a:gd name="T20" fmla="*/ 253 w 20000"/>
                  <a:gd name="T21" fmla="*/ 1852 h 200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000"/>
                  <a:gd name="T34" fmla="*/ 0 h 20000"/>
                  <a:gd name="T35" fmla="*/ 20000 w 20000"/>
                  <a:gd name="T36" fmla="*/ 20000 h 2000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000" h="20000">
                    <a:moveTo>
                      <a:pt x="2807" y="19883"/>
                    </a:moveTo>
                    <a:lnTo>
                      <a:pt x="5731" y="12398"/>
                    </a:lnTo>
                    <a:lnTo>
                      <a:pt x="0" y="7485"/>
                    </a:lnTo>
                    <a:lnTo>
                      <a:pt x="7135" y="7485"/>
                    </a:lnTo>
                    <a:lnTo>
                      <a:pt x="9942" y="0"/>
                    </a:lnTo>
                    <a:lnTo>
                      <a:pt x="12749" y="7485"/>
                    </a:lnTo>
                    <a:lnTo>
                      <a:pt x="19883" y="7485"/>
                    </a:lnTo>
                    <a:lnTo>
                      <a:pt x="14152" y="12398"/>
                    </a:lnTo>
                    <a:lnTo>
                      <a:pt x="17076" y="19883"/>
                    </a:lnTo>
                    <a:lnTo>
                      <a:pt x="9942" y="14854"/>
                    </a:lnTo>
                    <a:lnTo>
                      <a:pt x="2807" y="1988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sp>
          <p:nvSpPr>
            <p:cNvPr id="14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5360288" y="349495"/>
              <a:ext cx="2320925" cy="3509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i="1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  <a:latin typeface="Arial Black"/>
                  <a:ea typeface="Arial Black"/>
                  <a:cs typeface="Arial Black"/>
                </a:rPr>
                <a:t>PREPARE</a:t>
              </a:r>
              <a:endParaRPr lang="fr-FR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  <a:latin typeface="Arial Black"/>
                <a:ea typeface="Arial Black"/>
                <a:cs typeface="Arial Blac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5382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863" y="96839"/>
            <a:ext cx="7312545" cy="1315937"/>
          </a:xfrm>
        </p:spPr>
        <p:txBody>
          <a:bodyPr/>
          <a:lstStyle/>
          <a:p>
            <a:r>
              <a:rPr lang="en-GB" sz="3200" dirty="0" smtClean="0">
                <a:solidFill>
                  <a:schemeClr val="accent1"/>
                </a:solidFill>
              </a:rPr>
              <a:t>E</a:t>
            </a:r>
            <a:r>
              <a:rPr lang="en-GB" sz="3200" dirty="0" smtClean="0">
                <a:solidFill>
                  <a:schemeClr val="accent1"/>
                </a:solidFill>
              </a:rPr>
              <a:t>xpertise &amp; affected people</a:t>
            </a:r>
            <a:br>
              <a:rPr lang="en-GB" sz="3200" dirty="0" smtClean="0">
                <a:solidFill>
                  <a:schemeClr val="accent1"/>
                </a:solidFill>
              </a:rPr>
            </a:br>
            <a:r>
              <a:rPr lang="en-GB" sz="3200" dirty="0" smtClean="0">
                <a:solidFill>
                  <a:schemeClr val="accent1"/>
                </a:solidFill>
              </a:rPr>
              <a:t>From </a:t>
            </a:r>
            <a:r>
              <a:rPr lang="en-GB" sz="3200" dirty="0" smtClean="0">
                <a:solidFill>
                  <a:schemeClr val="accent1"/>
                </a:solidFill>
              </a:rPr>
              <a:t>Confidence 5.3</a:t>
            </a:r>
            <a:endParaRPr lang="en-GB" sz="3600" dirty="0">
              <a:solidFill>
                <a:schemeClr val="accent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5" y="1700808"/>
            <a:ext cx="8143056" cy="4680520"/>
          </a:xfrm>
        </p:spPr>
        <p:txBody>
          <a:bodyPr/>
          <a:lstStyle/>
          <a:p>
            <a:r>
              <a:rPr lang="en-GB" sz="2400" dirty="0" smtClean="0"/>
              <a:t>The complexity of emergency and post-accident situations makes it necessary for affected people to </a:t>
            </a:r>
            <a:r>
              <a:rPr lang="en-GB" sz="2400" dirty="0"/>
              <a:t>reach </a:t>
            </a:r>
            <a:r>
              <a:rPr lang="en-GB" sz="2400" dirty="0" smtClean="0"/>
              <a:t>by their own a comprehensive </a:t>
            </a:r>
            <a:r>
              <a:rPr lang="en-GB" sz="2400" dirty="0"/>
              <a:t>and </a:t>
            </a:r>
            <a:r>
              <a:rPr lang="en-GB" sz="2400" dirty="0" smtClean="0"/>
              <a:t>reliable picture of the situation they are plunged in (beyond blind trust in one source of expertise)  </a:t>
            </a:r>
          </a:p>
          <a:p>
            <a:r>
              <a:rPr lang="en-GB" sz="2400" dirty="0" smtClean="0"/>
              <a:t>With an extreme diversity of discipline, status and opinion, Experts do not not form a homogeneous social community </a:t>
            </a:r>
          </a:p>
          <a:p>
            <a:r>
              <a:rPr lang="en-GB" sz="2400" dirty="0" smtClean="0"/>
              <a:t>They however share a collective responsibility to enable affected </a:t>
            </a:r>
            <a:r>
              <a:rPr lang="en-GB" sz="2400" dirty="0"/>
              <a:t>populations to </a:t>
            </a:r>
            <a:r>
              <a:rPr lang="en-GB" sz="2400" dirty="0" smtClean="0"/>
              <a:t>build a comprehensive and reliable understanding of the situation</a:t>
            </a:r>
          </a:p>
        </p:txBody>
      </p:sp>
    </p:spTree>
    <p:extLst>
      <p:ext uri="{BB962C8B-B14F-4D97-AF65-F5344CB8AC3E}">
        <p14:creationId xmlns:p14="http://schemas.microsoft.com/office/powerpoint/2010/main" val="732767318"/>
      </p:ext>
    </p:extLst>
  </p:cSld>
  <p:clrMapOvr>
    <a:masterClrMapping/>
  </p:clrMapOvr>
</p:sld>
</file>

<file path=ppt/theme/theme1.xml><?xml version="1.0" encoding="utf-8"?>
<a:theme xmlns:a="http://schemas.openxmlformats.org/drawingml/2006/main" name="Axe">
  <a:themeElements>
    <a:clrScheme name="Fonderie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Ax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xe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e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e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e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e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e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e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e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xe">
  <a:themeElements>
    <a:clrScheme name="Fonderie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1_Ax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xe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xe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xe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xe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xe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xe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xe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xe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18440</TotalTime>
  <Words>1429</Words>
  <Application>Microsoft Macintosh PowerPoint</Application>
  <PresentationFormat>Présentation à l'écran (4:3)</PresentationFormat>
  <Paragraphs>177</Paragraphs>
  <Slides>17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17</vt:i4>
      </vt:variant>
    </vt:vector>
  </HeadingPairs>
  <TitlesOfParts>
    <vt:vector size="30" baseType="lpstr">
      <vt:lpstr>Arial Black</vt:lpstr>
      <vt:lpstr>Calibri</vt:lpstr>
      <vt:lpstr>Calibri Light</vt:lpstr>
      <vt:lpstr>Cambria</vt:lpstr>
      <vt:lpstr>Helvetica</vt:lpstr>
      <vt:lpstr>MS Mincho</vt:lpstr>
      <vt:lpstr>ＭＳ Ｐゴシック</vt:lpstr>
      <vt:lpstr>Times New Roman</vt:lpstr>
      <vt:lpstr>Verdana</vt:lpstr>
      <vt:lpstr>Wingdings</vt:lpstr>
      <vt:lpstr>Arial</vt:lpstr>
      <vt:lpstr>Axe</vt:lpstr>
      <vt:lpstr>1_Axe</vt:lpstr>
      <vt:lpstr>WP5.4 Topical Workshop: The impact of Experts interactions on the resilience of affected people Introduction </vt:lpstr>
      <vt:lpstr>Objectives of the workshop</vt:lpstr>
      <vt:lpstr>Background  from Prepare WP6.1 (2013-2016) </vt:lpstr>
      <vt:lpstr>An Open Definition of Experts (Prepare) </vt:lpstr>
      <vt:lpstr> Various Roles of the Experts </vt:lpstr>
      <vt:lpstr>  Diversity of Experts Social Positions </vt:lpstr>
      <vt:lpstr> Fields of Knowledge </vt:lpstr>
      <vt:lpstr>Diversity of Expertise Themes &amp; Topics </vt:lpstr>
      <vt:lpstr>Expertise &amp; affected people From Confidence 5.3</vt:lpstr>
      <vt:lpstr>Workshop Methodogy</vt:lpstr>
      <vt:lpstr>The dignified Living Conditions</vt:lpstr>
      <vt:lpstr>Characterisation of emergency and post-accidental situations (PREPARE)</vt:lpstr>
      <vt:lpstr>An essential role of individuals and local communities</vt:lpstr>
      <vt:lpstr>Uncertainty on information</vt:lpstr>
      <vt:lpstr>The dignified living conditions (1)</vt:lpstr>
      <vt:lpstr>The dignified living conditions (2)</vt:lpstr>
      <vt:lpstr>The dignified living conditions</vt:lpstr>
    </vt:vector>
  </TitlesOfParts>
  <Company>MC</Company>
  <LinksUpToDate>false</LinksUpToDate>
  <SharedDoc>false</SharedDoc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contexte historique du programme CORE</dc:title>
  <dc:creator>Stéphane Baudé</dc:creator>
  <cp:lastModifiedBy>Gilles Heriard Dureuil</cp:lastModifiedBy>
  <cp:revision>1177</cp:revision>
  <cp:lastPrinted>2018-04-05T10:28:19Z</cp:lastPrinted>
  <dcterms:created xsi:type="dcterms:W3CDTF">2009-06-05T14:07:33Z</dcterms:created>
  <dcterms:modified xsi:type="dcterms:W3CDTF">2019-12-04T14:51:49Z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000800b003000000000001024120</vt:lpwstr>
  </property>
</Properties>
</file>